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556" r:id="rId2"/>
    <p:sldId id="549" r:id="rId3"/>
    <p:sldId id="546" r:id="rId4"/>
    <p:sldId id="542" r:id="rId5"/>
    <p:sldId id="554" r:id="rId6"/>
    <p:sldId id="547" r:id="rId7"/>
    <p:sldId id="551" r:id="rId8"/>
    <p:sldId id="541" r:id="rId9"/>
    <p:sldId id="550" r:id="rId10"/>
    <p:sldId id="544" r:id="rId11"/>
    <p:sldId id="555" r:id="rId12"/>
    <p:sldId id="548" r:id="rId13"/>
    <p:sldId id="545" r:id="rId14"/>
    <p:sldId id="553" r:id="rId15"/>
    <p:sldId id="552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7A7D"/>
    <a:srgbClr val="FCB414"/>
    <a:srgbClr val="282F39"/>
    <a:srgbClr val="CB1B4A"/>
    <a:srgbClr val="074D67"/>
    <a:srgbClr val="42AFB6"/>
    <a:srgbClr val="C2C923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27146" autoAdjust="0"/>
    <p:restoredTop sz="94669" autoAdjust="0"/>
  </p:normalViewPr>
  <p:slideViewPr>
    <p:cSldViewPr snapToGrid="0">
      <p:cViewPr>
        <p:scale>
          <a:sx n="75" d="100"/>
          <a:sy n="75" d="100"/>
        </p:scale>
        <p:origin x="-42" y="-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71A0BF8-6686-4F02-AB36-9614142B369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93B406FE-1165-421C-8D35-96F0CFEA6D5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DA7B22AA-13F6-430C-B5C3-3ED6A1325F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/>
              <a:pPr/>
              <a:t>07/10/2019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12FB799C-1B8A-42C0-AD53-6DBEF2EC7E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8D8C035E-958A-44D5-9920-E77375E903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/>
              <a:pPr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3727497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1BE3A36-A7B5-4AED-90CE-DAABE341C7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626DD818-2AC6-4AD8-ADB0-757AE6DE1F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1AB561BE-2670-413D-B85D-350DC6A08A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/>
              <a:pPr/>
              <a:t>07/10/2019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8A7469BC-9B02-4F1D-9332-C52CAA6CD6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B8F37A4D-841D-4B35-BD23-CCB82FC1C5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/>
              <a:pPr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4631484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F24028CB-78B2-414A-9948-C32EA4A46C8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852AA2E1-9030-407F-A8FB-98BCFFFDF77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80722082-BED4-46DC-B1C0-9696140EF4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/>
              <a:pPr/>
              <a:t>07/10/2019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F9485038-E165-45A4-8C75-C8A3CA8177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C79D7943-C606-446E-B743-3AB1AE587B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/>
              <a:pPr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7693053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1628C7A-67F3-4CAD-9852-569FF656AD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1D1E717F-25DD-4AF6-8E4C-C3F0B72587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5EB9BF79-C6C8-4A28-B317-36AB52011B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/>
              <a:pPr/>
              <a:t>07/10/2019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A052C1D1-F1BF-42DD-A7C6-2ED272DF8A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B05916BF-016F-4056-985B-466516E684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/>
              <a:pPr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6051580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39FAECB-6827-4D91-8EB5-800DD8EA28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73CEBD6D-8344-4937-9A0D-E2DBE531B3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40598055-7F4B-4E57-92A1-C43CE07ED7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/>
              <a:pPr/>
              <a:t>07/10/2019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0BC8293C-337A-46B9-801C-405BA28F91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77FE3A87-6EF6-4E32-958D-D3BDE968EC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/>
              <a:pPr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7261212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39C1E4F-8411-4152-A040-45E4E38D46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0C93C882-D441-40BC-AAB7-FB3EF79F6F5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880FF742-A50B-4EB6-86AE-E67F120A5B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5ACB9172-F4DE-4657-A074-EF8778EE7E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/>
              <a:pPr/>
              <a:t>07/10/2019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77507DBE-C8F7-423C-9124-EE7B3D22E3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D881AC0B-71D5-43A5-AD86-9668B4D922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/>
              <a:pPr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9130013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8C204D3-549C-4770-B620-7E3D4678A9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54306D22-9474-474E-A4DD-36D304E576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AD9ED9F3-E75B-4CB6-9C20-44656AF015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82AB8604-4E78-4EF6-AF81-B832751C756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14C7266C-4F95-4B63-B8A4-5D430A6FCB5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8DA605C0-AC58-49C3-BFDA-E7ADCFC7B8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/>
              <a:pPr/>
              <a:t>07/10/2019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A8CDB99B-8E2F-47DA-B6C3-50842D8C3D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900ACA83-753D-4AEE-B568-755DCF5ED7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/>
              <a:pPr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826622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0738EDC-8D44-427B-90E0-FBD0FBAC96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A8AE544B-A36F-473A-86AF-50F0242918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/>
              <a:pPr/>
              <a:t>07/10/2019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3E6F2748-531A-4318-A370-27EDE490E8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A5AD6E57-F20B-43D2-A268-2449E7D4AD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/>
              <a:pPr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5887520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CCEC2F6E-BB8D-4A07-B873-A379FEAE4F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/>
              <a:pPr/>
              <a:t>07/10/2019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29C64672-2E28-45BB-AB1E-9CA10E9088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433CCF35-5028-4E4D-8F6E-2E2DF0FB42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/>
              <a:pPr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7364100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760471D-7A64-4A50-B9A6-0F3A78088A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C16427B1-871E-4C56-AF97-3F78ADBFA9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6CF52702-EC0A-4FBA-9939-DCF10E412D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A1EDDBB8-93FE-4585-A97D-0E391EE246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/>
              <a:pPr/>
              <a:t>07/10/2019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2CB77A2A-D97D-4B06-A029-77A3A88DA3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9BF4E011-48A8-486A-BF53-E7C085173F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/>
              <a:pPr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3908965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8EA2B76-0D50-4AE7-8E70-B69B2F112A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6E700288-1A1C-45A8-B99A-68E661D708A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C8D19D42-4449-4938-BE9F-F8A026382E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715CB693-3AD5-4FB5-9BD7-DDA6EA895A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/>
              <a:pPr/>
              <a:t>07/10/2019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BB28CAAB-378F-4646-836D-6723AF2269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E08A5F22-2F00-4B7E-95E3-D4E37EE6F9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/>
              <a:pPr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55739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EC73493B-E27E-4DC0-A41A-7E254FDDD4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6B619A8B-408B-4DCB-AC39-AC640BF856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A4A87CC5-FBB1-4FE5-893F-7BD071C75E0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61375A-C223-44C8-917C-F7C3A1BCD50F}" type="datetimeFigureOut">
              <a:rPr lang="en-GB" smtClean="0"/>
              <a:pPr/>
              <a:t>07/10/2019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068E1BCB-E2F2-4D1B-BCFC-521169C8EA8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E111173B-B48E-4DCF-8715-58053905491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83841B-0DB4-4C99-B5E5-79625F01DBF7}" type="slidenum">
              <a:rPr lang="en-GB" smtClean="0"/>
              <a:pPr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3854111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>
            <a:extLst>
              <a:ext uri="{FF2B5EF4-FFF2-40B4-BE49-F238E27FC236}">
                <a16:creationId xmlns:a16="http://schemas.microsoft.com/office/drawing/2014/main" xmlns="" id="{299A5BD7-C2C9-450F-9EF4-DF875E2DE052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944538" y="1059469"/>
            <a:ext cx="2268748" cy="1141563"/>
          </a:xfrm>
          <a:prstGeom prst="rect">
            <a:avLst/>
          </a:prstGeom>
        </p:spPr>
      </p:pic>
      <p:sp>
        <p:nvSpPr>
          <p:cNvPr id="7" name="Subtitle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 algn="ctr">
              <a:buNone/>
            </a:pPr>
            <a:endParaRPr lang="en-US" sz="2400" dirty="0" smtClean="0">
              <a:latin typeface="Arial"/>
              <a:ea typeface="+mn-lt"/>
              <a:cs typeface="+mn-lt"/>
            </a:endParaRPr>
          </a:p>
          <a:p>
            <a:pPr marL="0" indent="0" algn="ctr">
              <a:buNone/>
            </a:pPr>
            <a:endParaRPr lang="en-US" sz="2400" dirty="0">
              <a:latin typeface="Arial"/>
              <a:ea typeface="+mn-lt"/>
              <a:cs typeface="+mn-lt"/>
            </a:endParaRPr>
          </a:p>
          <a:p>
            <a:pPr marL="0" indent="0" algn="ctr">
              <a:buNone/>
            </a:pPr>
            <a:r>
              <a:rPr lang="en-US" sz="2400" dirty="0" err="1" smtClean="0">
                <a:latin typeface="Arial"/>
                <a:ea typeface="+mn-lt"/>
                <a:cs typeface="+mn-lt"/>
              </a:rPr>
              <a:t>Estudos</a:t>
            </a:r>
            <a:r>
              <a:rPr lang="en-US" sz="2400" dirty="0" smtClean="0">
                <a:latin typeface="Arial"/>
                <a:ea typeface="+mn-lt"/>
                <a:cs typeface="+mn-lt"/>
              </a:rPr>
              <a:t> </a:t>
            </a:r>
            <a:r>
              <a:rPr lang="en-US" sz="2400" dirty="0" err="1" smtClean="0">
                <a:latin typeface="Arial"/>
                <a:ea typeface="+mn-lt"/>
                <a:cs typeface="+mn-lt"/>
              </a:rPr>
              <a:t>Avançados</a:t>
            </a:r>
            <a:r>
              <a:rPr lang="en-US" sz="2400" dirty="0" smtClean="0">
                <a:latin typeface="Arial"/>
                <a:ea typeface="+mn-lt"/>
                <a:cs typeface="+mn-lt"/>
              </a:rPr>
              <a:t> </a:t>
            </a:r>
            <a:r>
              <a:rPr lang="en-US" sz="2400" dirty="0" err="1">
                <a:latin typeface="Arial"/>
                <a:ea typeface="+mn-lt"/>
                <a:cs typeface="+mn-lt"/>
              </a:rPr>
              <a:t>em</a:t>
            </a:r>
            <a:r>
              <a:rPr lang="en-US" sz="2400" dirty="0">
                <a:latin typeface="Arial"/>
                <a:ea typeface="+mn-lt"/>
                <a:cs typeface="+mn-lt"/>
              </a:rPr>
              <a:t> </a:t>
            </a:r>
            <a:r>
              <a:rPr lang="en-US" sz="2400" dirty="0" err="1">
                <a:latin typeface="Arial"/>
                <a:ea typeface="+mn-lt"/>
                <a:cs typeface="+mn-lt"/>
              </a:rPr>
              <a:t>Ciência</a:t>
            </a:r>
            <a:r>
              <a:rPr lang="en-US" sz="2400" dirty="0">
                <a:latin typeface="Arial"/>
                <a:ea typeface="+mn-lt"/>
                <a:cs typeface="+mn-lt"/>
              </a:rPr>
              <a:t> da </a:t>
            </a:r>
            <a:r>
              <a:rPr lang="en-US" sz="2400" dirty="0" err="1">
                <a:latin typeface="Arial"/>
                <a:ea typeface="+mn-lt"/>
                <a:cs typeface="+mn-lt"/>
              </a:rPr>
              <a:t>Informação</a:t>
            </a:r>
            <a:r>
              <a:rPr lang="en-US" sz="2400" dirty="0">
                <a:latin typeface="Arial"/>
                <a:ea typeface="+mn-lt"/>
                <a:cs typeface="+mn-lt"/>
              </a:rPr>
              <a:t> – </a:t>
            </a:r>
            <a:endParaRPr lang="en-US" sz="2400" dirty="0" smtClean="0">
              <a:latin typeface="Arial"/>
              <a:ea typeface="+mn-lt"/>
              <a:cs typeface="+mn-lt"/>
            </a:endParaRPr>
          </a:p>
          <a:p>
            <a:pPr marL="0" indent="0" algn="ctr">
              <a:buNone/>
            </a:pPr>
            <a:r>
              <a:rPr lang="en-US" sz="2400" dirty="0" err="1" smtClean="0">
                <a:latin typeface="Arial"/>
                <a:ea typeface="+mn-lt"/>
                <a:cs typeface="+mn-lt"/>
              </a:rPr>
              <a:t>Pesquisa</a:t>
            </a:r>
            <a:r>
              <a:rPr lang="en-US" sz="2400" dirty="0" smtClean="0">
                <a:latin typeface="Arial"/>
                <a:ea typeface="+mn-lt"/>
                <a:cs typeface="+mn-lt"/>
              </a:rPr>
              <a:t> </a:t>
            </a:r>
            <a:r>
              <a:rPr lang="en-US" sz="2400" dirty="0" err="1">
                <a:latin typeface="Arial"/>
                <a:ea typeface="+mn-lt"/>
                <a:cs typeface="+mn-lt"/>
              </a:rPr>
              <a:t>em</a:t>
            </a:r>
            <a:r>
              <a:rPr lang="en-US" sz="2400" dirty="0">
                <a:latin typeface="Arial"/>
                <a:ea typeface="+mn-lt"/>
                <a:cs typeface="+mn-lt"/>
              </a:rPr>
              <a:t> </a:t>
            </a:r>
            <a:r>
              <a:rPr lang="en-US" sz="2400" dirty="0" err="1">
                <a:latin typeface="Arial"/>
                <a:ea typeface="+mn-lt"/>
                <a:cs typeface="+mn-lt"/>
              </a:rPr>
              <a:t>Metadados</a:t>
            </a:r>
            <a:r>
              <a:rPr lang="en-US" sz="2400" dirty="0">
                <a:latin typeface="Arial"/>
                <a:ea typeface="+mn-lt"/>
                <a:cs typeface="+mn-lt"/>
              </a:rPr>
              <a:t> e </a:t>
            </a:r>
            <a:r>
              <a:rPr lang="en-US" sz="2400" dirty="0" err="1" smtClean="0">
                <a:latin typeface="Arial"/>
                <a:ea typeface="+mn-lt"/>
                <a:cs typeface="+mn-lt"/>
              </a:rPr>
              <a:t>WebSemântica</a:t>
            </a:r>
            <a:endParaRPr lang="en-US" sz="2400" dirty="0" smtClean="0">
              <a:latin typeface="Arial"/>
              <a:ea typeface="+mn-lt"/>
              <a:cs typeface="+mn-lt"/>
            </a:endParaRPr>
          </a:p>
          <a:p>
            <a:pPr marL="0" indent="0" algn="ctr">
              <a:buNone/>
            </a:pPr>
            <a:endParaRPr lang="en-US" sz="2400" dirty="0">
              <a:latin typeface="Arial"/>
              <a:ea typeface="+mn-lt"/>
              <a:cs typeface="+mn-lt"/>
            </a:endParaRPr>
          </a:p>
          <a:p>
            <a:pPr marL="0" indent="0" algn="ctr">
              <a:buNone/>
            </a:pPr>
            <a:r>
              <a:rPr lang="en-US" sz="2400" dirty="0" smtClean="0">
                <a:latin typeface="Arial"/>
                <a:ea typeface="+mn-lt"/>
                <a:cs typeface="+mn-lt"/>
              </a:rPr>
              <a:t>Roberto Rocha </a:t>
            </a:r>
            <a:r>
              <a:rPr lang="en-US" sz="2400" dirty="0" err="1" smtClean="0">
                <a:latin typeface="Arial"/>
                <a:ea typeface="+mn-lt"/>
                <a:cs typeface="+mn-lt"/>
              </a:rPr>
              <a:t>Júnior</a:t>
            </a:r>
            <a:endParaRPr lang="en-US" sz="2400" dirty="0" smtClean="0">
              <a:latin typeface="Arial"/>
              <a:ea typeface="+mn-lt"/>
              <a:cs typeface="+mn-lt"/>
            </a:endParaRPr>
          </a:p>
          <a:p>
            <a:pPr marL="0" indent="0" algn="ctr">
              <a:buNone/>
            </a:pPr>
            <a:r>
              <a:rPr lang="en-US" sz="2400" dirty="0" smtClean="0">
                <a:latin typeface="Arial"/>
                <a:ea typeface="+mn-lt"/>
                <a:cs typeface="+mn-lt"/>
              </a:rPr>
              <a:t>(</a:t>
            </a:r>
            <a:r>
              <a:rPr lang="en-US" sz="2400" dirty="0" err="1" smtClean="0">
                <a:latin typeface="Arial"/>
                <a:ea typeface="+mn-lt"/>
                <a:cs typeface="+mn-lt"/>
              </a:rPr>
              <a:t>aluno</a:t>
            </a:r>
            <a:r>
              <a:rPr lang="en-US" sz="2400" dirty="0" smtClean="0">
                <a:latin typeface="Arial"/>
                <a:ea typeface="+mn-lt"/>
                <a:cs typeface="+mn-lt"/>
              </a:rPr>
              <a:t> especial)</a:t>
            </a:r>
            <a:endParaRPr lang="pt-BR" sz="2400" dirty="0">
              <a:latin typeface="Arial"/>
              <a:ea typeface="+mn-lt"/>
              <a:cs typeface="+mn-lt"/>
            </a:endParaRPr>
          </a:p>
          <a:p>
            <a:pPr marL="0" indent="0">
              <a:buNone/>
            </a:pPr>
            <a:endParaRPr lang="en-US" sz="2500" dirty="0">
              <a:solidFill>
                <a:schemeClr val="bg1"/>
              </a:solidFill>
              <a:latin typeface="Arial"/>
              <a:ea typeface="+mn-lt"/>
              <a:cs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81716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0" y="4356100"/>
            <a:ext cx="12192000" cy="2501900"/>
            <a:chOff x="0" y="5204122"/>
            <a:chExt cx="10506757" cy="1653878"/>
          </a:xfrm>
          <a:solidFill>
            <a:schemeClr val="accent2"/>
          </a:solidFill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xmlns="" id="{AF1809E0-EEBE-4DEB-8C61-2E1A5676AA41}"/>
                </a:ext>
              </a:extLst>
            </p:cNvPr>
            <p:cNvSpPr/>
            <p:nvPr/>
          </p:nvSpPr>
          <p:spPr>
            <a:xfrm>
              <a:off x="6304165" y="5204123"/>
              <a:ext cx="2102127" cy="165387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xmlns="" id="{AF1809E0-EEBE-4DEB-8C61-2E1A5676AA41}"/>
                </a:ext>
              </a:extLst>
            </p:cNvPr>
            <p:cNvSpPr/>
            <p:nvPr/>
          </p:nvSpPr>
          <p:spPr>
            <a:xfrm>
              <a:off x="8404630" y="5204123"/>
              <a:ext cx="2102127" cy="165387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xmlns="" id="{AF1809E0-EEBE-4DEB-8C61-2E1A5676AA41}"/>
                </a:ext>
              </a:extLst>
            </p:cNvPr>
            <p:cNvSpPr/>
            <p:nvPr/>
          </p:nvSpPr>
          <p:spPr>
            <a:xfrm>
              <a:off x="0" y="5204123"/>
              <a:ext cx="2102127" cy="165387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xmlns="" id="{AF1809E0-EEBE-4DEB-8C61-2E1A5676AA41}"/>
                </a:ext>
              </a:extLst>
            </p:cNvPr>
            <p:cNvSpPr/>
            <p:nvPr/>
          </p:nvSpPr>
          <p:spPr>
            <a:xfrm>
              <a:off x="4203146" y="5204123"/>
              <a:ext cx="2102127" cy="165387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xmlns="" id="{AF1809E0-EEBE-4DEB-8C61-2E1A5676AA41}"/>
                </a:ext>
              </a:extLst>
            </p:cNvPr>
            <p:cNvSpPr/>
            <p:nvPr/>
          </p:nvSpPr>
          <p:spPr>
            <a:xfrm>
              <a:off x="2101573" y="5204122"/>
              <a:ext cx="2102127" cy="165387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25" name="TextBox 24">
            <a:extLst>
              <a:ext uri="{FF2B5EF4-FFF2-40B4-BE49-F238E27FC236}">
                <a16:creationId xmlns:a16="http://schemas.microsoft.com/office/drawing/2014/main" xmlns="" id="{E096CA70-0FA4-4C69-9A3F-8CEDD606DB28}"/>
              </a:ext>
            </a:extLst>
          </p:cNvPr>
          <p:cNvSpPr txBox="1"/>
          <p:nvPr/>
        </p:nvSpPr>
        <p:spPr>
          <a:xfrm>
            <a:off x="10467" y="6373257"/>
            <a:ext cx="1624094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en-GB" sz="2500" noProof="0" dirty="0" smtClean="0">
                <a:solidFill>
                  <a:srgbClr val="FFFFFF"/>
                </a:solidFill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URIs</a:t>
            </a:r>
            <a:endParaRPr kumimoji="0" lang="en-GB" sz="250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xmlns="" id="{4063F589-818F-47CE-83D1-E8F35397C17A}"/>
              </a:ext>
            </a:extLst>
          </p:cNvPr>
          <p:cNvSpPr txBox="1"/>
          <p:nvPr/>
        </p:nvSpPr>
        <p:spPr>
          <a:xfrm>
            <a:off x="2143113" y="6373257"/>
            <a:ext cx="1624094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en-US" sz="2500" noProof="0" dirty="0" smtClean="0">
                <a:solidFill>
                  <a:srgbClr val="FFFFFF"/>
                </a:solidFill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Strings</a:t>
            </a:r>
            <a:endParaRPr kumimoji="0" lang="en-GB" sz="250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xmlns="" id="{E5CDC466-23DA-4A95-B4EB-C4F5213D4396}"/>
              </a:ext>
            </a:extLst>
          </p:cNvPr>
          <p:cNvSpPr txBox="1"/>
          <p:nvPr/>
        </p:nvSpPr>
        <p:spPr>
          <a:xfrm>
            <a:off x="4131348" y="5604517"/>
            <a:ext cx="2803528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en-US" sz="2500" noProof="0" dirty="0" smtClean="0">
                <a:solidFill>
                  <a:srgbClr val="FFFFFF"/>
                </a:solidFill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URIs de </a:t>
            </a:r>
            <a:r>
              <a:rPr lang="en-US" sz="2500" noProof="0" dirty="0" err="1" smtClean="0">
                <a:solidFill>
                  <a:srgbClr val="FFFFFF"/>
                </a:solidFill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Esquema</a:t>
            </a:r>
            <a:r>
              <a:rPr lang="en-US" sz="2500" noProof="0" dirty="0" smtClean="0">
                <a:solidFill>
                  <a:srgbClr val="FFFFFF"/>
                </a:solidFill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 de </a:t>
            </a:r>
            <a:r>
              <a:rPr lang="en-US" sz="2500" noProof="0" dirty="0" err="1" smtClean="0">
                <a:solidFill>
                  <a:srgbClr val="FFFFFF"/>
                </a:solidFill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Codificação</a:t>
            </a:r>
            <a:r>
              <a:rPr lang="en-US" sz="2500" noProof="0" dirty="0" smtClean="0">
                <a:solidFill>
                  <a:srgbClr val="FFFFFF"/>
                </a:solidFill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 de </a:t>
            </a:r>
            <a:r>
              <a:rPr lang="en-US" sz="2500" noProof="0" dirty="0" err="1" smtClean="0">
                <a:solidFill>
                  <a:srgbClr val="FFFFFF"/>
                </a:solidFill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Vocabulário</a:t>
            </a:r>
            <a:endParaRPr kumimoji="0" lang="en-GB" sz="250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xmlns="" id="{03334E38-B15E-4845-8669-45F8FCD9BAF5}"/>
              </a:ext>
            </a:extLst>
          </p:cNvPr>
          <p:cNvSpPr txBox="1"/>
          <p:nvPr/>
        </p:nvSpPr>
        <p:spPr>
          <a:xfrm>
            <a:off x="10030053" y="6244949"/>
            <a:ext cx="1951459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en-US" sz="2500" noProof="0" dirty="0" smtClean="0">
                <a:solidFill>
                  <a:srgbClr val="FFFFFF"/>
                </a:solidFill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DC-TEXT</a:t>
            </a:r>
            <a:endParaRPr kumimoji="0" lang="en-GB" sz="250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71" name="Oval 70">
            <a:extLst>
              <a:ext uri="{FF2B5EF4-FFF2-40B4-BE49-F238E27FC236}">
                <a16:creationId xmlns:a16="http://schemas.microsoft.com/office/drawing/2014/main" xmlns="" id="{49B6C0CB-CEA6-438B-A74C-3452708CFC87}"/>
              </a:ext>
            </a:extLst>
          </p:cNvPr>
          <p:cNvSpPr/>
          <p:nvPr/>
        </p:nvSpPr>
        <p:spPr>
          <a:xfrm>
            <a:off x="11369311" y="243039"/>
            <a:ext cx="744466" cy="451117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10</a:t>
            </a:r>
            <a:endParaRPr lang="en-GB" dirty="0"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60" name="CaixaDeTexto 59"/>
          <p:cNvSpPr txBox="1"/>
          <p:nvPr/>
        </p:nvSpPr>
        <p:spPr>
          <a:xfrm>
            <a:off x="865848" y="1666956"/>
            <a:ext cx="10131228" cy="23329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 algn="just">
              <a:lnSpc>
                <a:spcPct val="80000"/>
              </a:lnSpc>
              <a:spcBef>
                <a:spcPts val="1000"/>
              </a:spcBef>
              <a:buFont typeface="Wingdings" panose="05000000000000000000" pitchFamily="2" charset="2"/>
              <a:buChar char="Ø"/>
              <a:defRPr/>
            </a:pPr>
            <a:r>
              <a:rPr lang="pt-BR" sz="2600" dirty="0" smtClean="0"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O Modelo Abstrato da DCMI estabelece camadas para as noções de Descrições e Conjuntos de Descrições delimitados, fornecendo uma base para validação e troca de registros de </a:t>
            </a:r>
            <a:r>
              <a:rPr lang="pt-BR" sz="2600" dirty="0" err="1" smtClean="0"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metadados</a:t>
            </a:r>
            <a:r>
              <a:rPr lang="pt-BR" sz="2600" dirty="0" smtClean="0"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, estruturados de acordo com o próprio Modelo - por exemplo, criação de dados usando as linhas de orientação de sintaxe recentes da DCMI – poderiam ser chamados de “interoperáveis com o Modelo Abstrato DCMI”.</a:t>
            </a:r>
            <a:endParaRPr lang="pt-BR" sz="2600" dirty="0"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61" name="TextBox 58">
            <a:extLst>
              <a:ext uri="{FF2B5EF4-FFF2-40B4-BE49-F238E27FC236}">
                <a16:creationId xmlns:a16="http://schemas.microsoft.com/office/drawing/2014/main" xmlns="" id="{1DC5CF9E-B314-4F68-80D8-9A9A658BDEAF}"/>
              </a:ext>
            </a:extLst>
          </p:cNvPr>
          <p:cNvSpPr txBox="1"/>
          <p:nvPr/>
        </p:nvSpPr>
        <p:spPr>
          <a:xfrm>
            <a:off x="7056257" y="5992933"/>
            <a:ext cx="273912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kumimoji="0" lang="en-US" sz="2500" i="0" u="none" strike="noStrike" kern="1200" cap="none" spc="0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Abstract</a:t>
            </a:r>
            <a:r>
              <a:rPr kumimoji="0" lang="en-US" sz="2500" i="0" u="none" strike="noStrike" kern="1200" cap="none" spc="0" normalizeH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 Model</a:t>
            </a:r>
          </a:p>
          <a:p>
            <a:pPr lvl="0" algn="ctr">
              <a:defRPr/>
            </a:pPr>
            <a:r>
              <a:rPr lang="en-US" sz="2500" baseline="0" noProof="0" dirty="0" smtClean="0">
                <a:solidFill>
                  <a:srgbClr val="FFFFFF"/>
                </a:solidFill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DCMI</a:t>
            </a:r>
            <a:endParaRPr kumimoji="0" lang="en-GB" sz="250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16" name="TextBox 4">
            <a:extLst>
              <a:ext uri="{FF2B5EF4-FFF2-40B4-BE49-F238E27FC236}">
                <a16:creationId xmlns="" xmlns:a16="http://schemas.microsoft.com/office/drawing/2014/main" id="{6699AC3C-FE44-4341-B799-F20DE8937C2B}"/>
              </a:ext>
            </a:extLst>
          </p:cNvPr>
          <p:cNvSpPr txBox="1"/>
          <p:nvPr/>
        </p:nvSpPr>
        <p:spPr>
          <a:xfrm>
            <a:off x="1202749" y="235148"/>
            <a:ext cx="967370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en-US" sz="3300" dirty="0" err="1" smtClean="0">
                <a:solidFill>
                  <a:schemeClr val="tx2">
                    <a:lumMod val="85000"/>
                    <a:lumOff val="15000"/>
                  </a:schemeClr>
                </a:solidFill>
                <a:latin typeface="Open Sans" panose="020B0606030504020204" pitchFamily="34" charset="0"/>
              </a:rPr>
              <a:t>Nível</a:t>
            </a:r>
            <a:r>
              <a:rPr lang="en-US" sz="3300" dirty="0" smtClean="0">
                <a:solidFill>
                  <a:schemeClr val="tx2">
                    <a:lumMod val="85000"/>
                    <a:lumOff val="15000"/>
                  </a:schemeClr>
                </a:solidFill>
                <a:latin typeface="Open Sans" panose="020B0606030504020204" pitchFamily="34" charset="0"/>
              </a:rPr>
              <a:t> 3 - Description Set syntactic interoperability</a:t>
            </a:r>
            <a:endParaRPr kumimoji="0" lang="en-US" sz="33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9821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500" u="sng" dirty="0" smtClean="0"/>
              <a:t>Abstract </a:t>
            </a:r>
            <a:r>
              <a:rPr lang="pt-BR" sz="3500" u="sng" dirty="0" err="1" smtClean="0"/>
              <a:t>Model</a:t>
            </a:r>
            <a:r>
              <a:rPr lang="pt-BR" sz="3500" u="sng" dirty="0" smtClean="0"/>
              <a:t> DCMI</a:t>
            </a:r>
            <a:endParaRPr lang="pt-BR" sz="3500" u="sng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pt-BR" sz="2600" dirty="0" smtClean="0"/>
              <a:t>Este Modelo é </a:t>
            </a:r>
            <a:r>
              <a:rPr lang="pt-BR" sz="2600" dirty="0"/>
              <a:t>voltado principalmente para os desenvolvedores de aplicativos de software que suportam os </a:t>
            </a:r>
            <a:r>
              <a:rPr lang="pt-BR" sz="2600" dirty="0" err="1"/>
              <a:t>metadados</a:t>
            </a:r>
            <a:r>
              <a:rPr lang="pt-BR" sz="2600" dirty="0"/>
              <a:t> Dublin Core, as pessoas envolvidas no desenvolvimento de novas diretrizes de codificação de sintaxe para os </a:t>
            </a:r>
            <a:r>
              <a:rPr lang="pt-BR" sz="2600" dirty="0" err="1"/>
              <a:t>metadados</a:t>
            </a:r>
            <a:r>
              <a:rPr lang="pt-BR" sz="2600" dirty="0"/>
              <a:t> Dublin Core e as pessoas que desenvolvem perfis de aplicativos de </a:t>
            </a:r>
            <a:r>
              <a:rPr lang="pt-BR" sz="2600" dirty="0" err="1"/>
              <a:t>metadados</a:t>
            </a:r>
            <a:r>
              <a:rPr lang="pt-BR" sz="2600" dirty="0"/>
              <a:t> com base nos vocabulários DCMI ou em outros vocabulários compatíveis</a:t>
            </a:r>
            <a:r>
              <a:rPr lang="pt-BR" sz="2600" dirty="0" smtClean="0"/>
              <a:t>.</a:t>
            </a:r>
          </a:p>
        </p:txBody>
      </p:sp>
      <p:sp>
        <p:nvSpPr>
          <p:cNvPr id="4" name="Oval 70">
            <a:extLst>
              <a:ext uri="{FF2B5EF4-FFF2-40B4-BE49-F238E27FC236}">
                <a16:creationId xmlns:a16="http://schemas.microsoft.com/office/drawing/2014/main" xmlns="" id="{49B6C0CB-CEA6-438B-A74C-3452708CFC87}"/>
              </a:ext>
            </a:extLst>
          </p:cNvPr>
          <p:cNvSpPr/>
          <p:nvPr/>
        </p:nvSpPr>
        <p:spPr>
          <a:xfrm>
            <a:off x="11369311" y="243039"/>
            <a:ext cx="744466" cy="451117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11</a:t>
            </a:r>
            <a:endParaRPr lang="en-GB" dirty="0"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48741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133763" y="283221"/>
            <a:ext cx="6033960" cy="6241660"/>
          </a:xfrm>
          <a:prstGeom prst="rect">
            <a:avLst/>
          </a:prstGeom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21381" y="226577"/>
            <a:ext cx="5980013" cy="2540899"/>
          </a:xfrm>
          <a:prstGeom prst="rect">
            <a:avLst/>
          </a:prstGeom>
        </p:spPr>
      </p:pic>
      <p:cxnSp>
        <p:nvCxnSpPr>
          <p:cNvPr id="7" name="Conector reto 6"/>
          <p:cNvCxnSpPr/>
          <p:nvPr/>
        </p:nvCxnSpPr>
        <p:spPr>
          <a:xfrm>
            <a:off x="6166131" y="0"/>
            <a:ext cx="16184" cy="6858000"/>
          </a:xfrm>
          <a:prstGeom prst="line">
            <a:avLst/>
          </a:prstGeom>
          <a:ln w="12700" cap="sq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aixaDeTexto 7"/>
          <p:cNvSpPr txBox="1"/>
          <p:nvPr/>
        </p:nvSpPr>
        <p:spPr>
          <a:xfrm>
            <a:off x="121381" y="2767481"/>
            <a:ext cx="59800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b="1" dirty="0" smtClean="0"/>
              <a:t>Modelo </a:t>
            </a:r>
            <a:r>
              <a:rPr lang="pt-BR" b="1" dirty="0"/>
              <a:t>de recursos DCMI</a:t>
            </a:r>
            <a:endParaRPr lang="pt-BR" dirty="0"/>
          </a:p>
        </p:txBody>
      </p:sp>
      <p:sp>
        <p:nvSpPr>
          <p:cNvPr id="9" name="CaixaDeTexto 8"/>
          <p:cNvSpPr txBox="1"/>
          <p:nvPr/>
        </p:nvSpPr>
        <p:spPr>
          <a:xfrm>
            <a:off x="6187710" y="6520831"/>
            <a:ext cx="59800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b="1" dirty="0" smtClean="0"/>
              <a:t>Modelo </a:t>
            </a:r>
            <a:r>
              <a:rPr lang="pt-BR" b="1" dirty="0"/>
              <a:t>de conjunto de descrição DCMI</a:t>
            </a:r>
            <a:endParaRPr lang="pt-BR" dirty="0"/>
          </a:p>
        </p:txBody>
      </p:sp>
      <p:pic>
        <p:nvPicPr>
          <p:cNvPr id="10" name="Imagem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21381" y="3325826"/>
            <a:ext cx="6012382" cy="3199055"/>
          </a:xfrm>
          <a:prstGeom prst="rect">
            <a:avLst/>
          </a:prstGeom>
        </p:spPr>
      </p:pic>
      <p:sp>
        <p:nvSpPr>
          <p:cNvPr id="11" name="CaixaDeTexto 10"/>
          <p:cNvSpPr txBox="1"/>
          <p:nvPr/>
        </p:nvSpPr>
        <p:spPr>
          <a:xfrm>
            <a:off x="161842" y="6524881"/>
            <a:ext cx="598001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b="1" dirty="0" smtClean="0"/>
              <a:t>Modelo de </a:t>
            </a:r>
            <a:r>
              <a:rPr lang="pt-BR" b="1" dirty="0"/>
              <a:t>vocabulário DCMI</a:t>
            </a:r>
            <a:endParaRPr lang="pt-BR" dirty="0"/>
          </a:p>
          <a:p>
            <a:pPr algn="r"/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  <p:cxnSp>
        <p:nvCxnSpPr>
          <p:cNvPr id="13" name="Conector reto 12"/>
          <p:cNvCxnSpPr/>
          <p:nvPr/>
        </p:nvCxnSpPr>
        <p:spPr>
          <a:xfrm>
            <a:off x="0" y="3161089"/>
            <a:ext cx="6166131" cy="0"/>
          </a:xfrm>
          <a:prstGeom prst="line">
            <a:avLst/>
          </a:prstGeom>
          <a:ln w="12700" cap="sq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70">
            <a:extLst>
              <a:ext uri="{FF2B5EF4-FFF2-40B4-BE49-F238E27FC236}">
                <a16:creationId xmlns:a16="http://schemas.microsoft.com/office/drawing/2014/main" xmlns="" id="{49B6C0CB-CEA6-438B-A74C-3452708CFC87}"/>
              </a:ext>
            </a:extLst>
          </p:cNvPr>
          <p:cNvSpPr/>
          <p:nvPr/>
        </p:nvSpPr>
        <p:spPr>
          <a:xfrm>
            <a:off x="11369311" y="243039"/>
            <a:ext cx="744466" cy="451117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12</a:t>
            </a:r>
            <a:endParaRPr lang="en-GB" dirty="0"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27895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0" y="4356100"/>
            <a:ext cx="12192000" cy="2501900"/>
            <a:chOff x="0" y="5204122"/>
            <a:chExt cx="10506757" cy="1653878"/>
          </a:xfrm>
          <a:solidFill>
            <a:schemeClr val="accent5"/>
          </a:solidFill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xmlns="" id="{AF1809E0-EEBE-4DEB-8C61-2E1A5676AA41}"/>
                </a:ext>
              </a:extLst>
            </p:cNvPr>
            <p:cNvSpPr/>
            <p:nvPr/>
          </p:nvSpPr>
          <p:spPr>
            <a:xfrm>
              <a:off x="6304165" y="5204123"/>
              <a:ext cx="2102127" cy="165387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xmlns="" id="{AF1809E0-EEBE-4DEB-8C61-2E1A5676AA41}"/>
                </a:ext>
              </a:extLst>
            </p:cNvPr>
            <p:cNvSpPr/>
            <p:nvPr/>
          </p:nvSpPr>
          <p:spPr>
            <a:xfrm>
              <a:off x="8404630" y="5204123"/>
              <a:ext cx="2102127" cy="165387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xmlns="" id="{AF1809E0-EEBE-4DEB-8C61-2E1A5676AA41}"/>
                </a:ext>
              </a:extLst>
            </p:cNvPr>
            <p:cNvSpPr/>
            <p:nvPr/>
          </p:nvSpPr>
          <p:spPr>
            <a:xfrm>
              <a:off x="0" y="5204123"/>
              <a:ext cx="2102127" cy="165387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xmlns="" id="{AF1809E0-EEBE-4DEB-8C61-2E1A5676AA41}"/>
                </a:ext>
              </a:extLst>
            </p:cNvPr>
            <p:cNvSpPr/>
            <p:nvPr/>
          </p:nvSpPr>
          <p:spPr>
            <a:xfrm>
              <a:off x="4203146" y="5204123"/>
              <a:ext cx="2102127" cy="165387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xmlns="" id="{AF1809E0-EEBE-4DEB-8C61-2E1A5676AA41}"/>
                </a:ext>
              </a:extLst>
            </p:cNvPr>
            <p:cNvSpPr/>
            <p:nvPr/>
          </p:nvSpPr>
          <p:spPr>
            <a:xfrm>
              <a:off x="2101573" y="5204122"/>
              <a:ext cx="2102127" cy="165387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47" name="TextBox 46">
            <a:extLst>
              <a:ext uri="{FF2B5EF4-FFF2-40B4-BE49-F238E27FC236}">
                <a16:creationId xmlns:a16="http://schemas.microsoft.com/office/drawing/2014/main" xmlns="" id="{4063F589-818F-47CE-83D1-E8F35397C17A}"/>
              </a:ext>
            </a:extLst>
          </p:cNvPr>
          <p:cNvSpPr txBox="1"/>
          <p:nvPr/>
        </p:nvSpPr>
        <p:spPr>
          <a:xfrm>
            <a:off x="2822841" y="6373257"/>
            <a:ext cx="1624094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en-US" sz="2500" noProof="0" dirty="0" smtClean="0">
                <a:solidFill>
                  <a:srgbClr val="FFFFFF"/>
                </a:solidFill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DC-DSP</a:t>
            </a:r>
            <a:endParaRPr kumimoji="0" lang="en-GB" sz="250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xmlns="" id="{E5CDC466-23DA-4A95-B4EB-C4F5213D4396}"/>
              </a:ext>
            </a:extLst>
          </p:cNvPr>
          <p:cNvSpPr txBox="1"/>
          <p:nvPr/>
        </p:nvSpPr>
        <p:spPr>
          <a:xfrm>
            <a:off x="5223141" y="6373257"/>
            <a:ext cx="1624094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en-US" sz="2500" noProof="0" dirty="0" err="1" smtClean="0">
                <a:solidFill>
                  <a:srgbClr val="FFFFFF"/>
                </a:solidFill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Eprints</a:t>
            </a:r>
            <a:endParaRPr kumimoji="0" lang="en-GB" sz="250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xmlns="" id="{1DC5CF9E-B314-4F68-80D8-9A9A658BDEAF}"/>
              </a:ext>
            </a:extLst>
          </p:cNvPr>
          <p:cNvSpPr txBox="1"/>
          <p:nvPr/>
        </p:nvSpPr>
        <p:spPr>
          <a:xfrm>
            <a:off x="7600483" y="6373257"/>
            <a:ext cx="1951459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en-US" sz="2500" noProof="0" dirty="0" smtClean="0">
                <a:solidFill>
                  <a:srgbClr val="FFFFFF"/>
                </a:solidFill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DCAP</a:t>
            </a:r>
            <a:endParaRPr kumimoji="0" lang="en-GB" sz="250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xmlns="" id="{03334E38-B15E-4845-8669-45F8FCD9BAF5}"/>
              </a:ext>
            </a:extLst>
          </p:cNvPr>
          <p:cNvSpPr txBox="1"/>
          <p:nvPr/>
        </p:nvSpPr>
        <p:spPr>
          <a:xfrm>
            <a:off x="10030053" y="6244949"/>
            <a:ext cx="1951459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en-US" sz="2500" noProof="0" dirty="0" smtClean="0">
                <a:solidFill>
                  <a:srgbClr val="FFFFFF"/>
                </a:solidFill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Let´s go!</a:t>
            </a:r>
            <a:endParaRPr kumimoji="0" lang="en-GB" sz="250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60" name="TextBox 24">
            <a:extLst>
              <a:ext uri="{FF2B5EF4-FFF2-40B4-BE49-F238E27FC236}">
                <a16:creationId xmlns:a16="http://schemas.microsoft.com/office/drawing/2014/main" xmlns="" id="{E096CA70-0FA4-4C69-9A3F-8CEDD606DB28}"/>
              </a:ext>
            </a:extLst>
          </p:cNvPr>
          <p:cNvSpPr txBox="1"/>
          <p:nvPr/>
        </p:nvSpPr>
        <p:spPr>
          <a:xfrm>
            <a:off x="10467" y="6373257"/>
            <a:ext cx="1624094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en-GB" sz="2500" dirty="0" smtClean="0">
                <a:solidFill>
                  <a:srgbClr val="FFFFFF"/>
                </a:solidFill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XML</a:t>
            </a:r>
            <a:endParaRPr kumimoji="0" lang="en-GB" sz="250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16" name="TextBox 4">
            <a:extLst>
              <a:ext uri="{FF2B5EF4-FFF2-40B4-BE49-F238E27FC236}">
                <a16:creationId xmlns="" xmlns:a16="http://schemas.microsoft.com/office/drawing/2014/main" id="{6699AC3C-FE44-4341-B799-F20DE8937C2B}"/>
              </a:ext>
            </a:extLst>
          </p:cNvPr>
          <p:cNvSpPr txBox="1"/>
          <p:nvPr/>
        </p:nvSpPr>
        <p:spPr>
          <a:xfrm>
            <a:off x="1202749" y="81400"/>
            <a:ext cx="9673702" cy="13696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sz="3300" dirty="0" err="1">
                <a:solidFill>
                  <a:schemeClr val="tx2">
                    <a:lumMod val="85000"/>
                    <a:lumOff val="15000"/>
                  </a:schemeClr>
                </a:solidFill>
                <a:latin typeface="Open Sans" panose="020B0606030504020204" pitchFamily="34" charset="0"/>
              </a:rPr>
              <a:t>Nível</a:t>
            </a:r>
            <a:r>
              <a:rPr lang="en-US" sz="3300" dirty="0">
                <a:solidFill>
                  <a:schemeClr val="tx2">
                    <a:lumMod val="85000"/>
                    <a:lumOff val="15000"/>
                  </a:schemeClr>
                </a:solidFill>
                <a:latin typeface="Open Sans" panose="020B0606030504020204" pitchFamily="34" charset="0"/>
              </a:rPr>
              <a:t> 4 - Description Set Profile </a:t>
            </a:r>
            <a:r>
              <a:rPr lang="en-US" sz="3300" dirty="0" smtClean="0">
                <a:solidFill>
                  <a:schemeClr val="tx2">
                    <a:lumMod val="85000"/>
                    <a:lumOff val="15000"/>
                  </a:schemeClr>
                </a:solidFill>
                <a:latin typeface="Open Sans" panose="020B0606030504020204" pitchFamily="34" charset="0"/>
              </a:rPr>
              <a:t>Interoperability</a:t>
            </a:r>
            <a:endParaRPr lang="en-US" sz="3300" dirty="0">
              <a:solidFill>
                <a:schemeClr val="tx2">
                  <a:lumMod val="85000"/>
                  <a:lumOff val="15000"/>
                </a:schemeClr>
              </a:solidFill>
              <a:latin typeface="Open Sans" panose="020B0606030504020204" pitchFamily="34" charset="0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50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17" name="CaixaDeTexto 16"/>
          <p:cNvSpPr txBox="1"/>
          <p:nvPr/>
        </p:nvSpPr>
        <p:spPr>
          <a:xfrm>
            <a:off x="979137" y="1165252"/>
            <a:ext cx="9888017" cy="25155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 algn="just">
              <a:lnSpc>
                <a:spcPct val="80000"/>
              </a:lnSpc>
              <a:spcBef>
                <a:spcPts val="1000"/>
              </a:spcBef>
              <a:buFont typeface="Wingdings" panose="05000000000000000000" pitchFamily="2" charset="2"/>
              <a:buChar char="Ø"/>
              <a:defRPr/>
            </a:pPr>
            <a:r>
              <a:rPr lang="pt-BR" sz="2200" dirty="0" smtClean="0"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Trata-se do nível mais alto, interoperabilidade do perfil de conjuntos de descrições, implica a conformidade com o modelo de informação e a expressão XML de restrições estruturais em um conjunto de descrições definido na norma “</a:t>
            </a:r>
            <a:r>
              <a:rPr lang="pt-BR" sz="2200" dirty="0" err="1" smtClean="0"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Description</a:t>
            </a:r>
            <a:r>
              <a:rPr lang="pt-BR" sz="2200" dirty="0" smtClean="0"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 Set Profiles: a </a:t>
            </a:r>
            <a:r>
              <a:rPr lang="pt-BR" sz="2200" dirty="0" err="1" smtClean="0"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constraint</a:t>
            </a:r>
            <a:r>
              <a:rPr lang="pt-BR" sz="2200" dirty="0" smtClean="0"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 </a:t>
            </a:r>
            <a:r>
              <a:rPr lang="pt-BR" sz="2200" dirty="0" err="1" smtClean="0"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language</a:t>
            </a:r>
            <a:r>
              <a:rPr lang="pt-BR" sz="2200" dirty="0" smtClean="0"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 for Dublin Core </a:t>
            </a:r>
            <a:r>
              <a:rPr lang="pt-BR" sz="2200" dirty="0" err="1" smtClean="0"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Application</a:t>
            </a:r>
            <a:r>
              <a:rPr lang="pt-BR" sz="2200" dirty="0" smtClean="0"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 Profiles.</a:t>
            </a:r>
          </a:p>
          <a:p>
            <a:pPr marL="228600" indent="-228600" algn="just">
              <a:lnSpc>
                <a:spcPct val="80000"/>
              </a:lnSpc>
              <a:spcBef>
                <a:spcPts val="1000"/>
              </a:spcBef>
              <a:buFont typeface="Wingdings" panose="05000000000000000000" pitchFamily="2" charset="2"/>
              <a:buChar char="Ø"/>
              <a:defRPr/>
            </a:pPr>
            <a:endParaRPr lang="pt-BR" sz="2200" dirty="0"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  <a:p>
            <a:pPr marL="228600" indent="-228600" algn="just">
              <a:lnSpc>
                <a:spcPct val="80000"/>
              </a:lnSpc>
              <a:spcBef>
                <a:spcPts val="1000"/>
              </a:spcBef>
              <a:buFont typeface="Wingdings" panose="05000000000000000000" pitchFamily="2" charset="2"/>
              <a:buChar char="Ø"/>
              <a:defRPr/>
            </a:pPr>
            <a:r>
              <a:rPr lang="pt-BR" sz="2200" dirty="0" smtClean="0"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Um exemplo de aplicação nesse nível é a </a:t>
            </a:r>
            <a:r>
              <a:rPr lang="pt-BR" sz="2200" dirty="0" err="1" smtClean="0"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Scholarly</a:t>
            </a:r>
            <a:r>
              <a:rPr lang="pt-BR" sz="2200" dirty="0" smtClean="0"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 Works </a:t>
            </a:r>
            <a:r>
              <a:rPr lang="pt-BR" sz="2200" dirty="0" err="1" smtClean="0"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Application</a:t>
            </a:r>
            <a:r>
              <a:rPr lang="pt-BR" sz="2200" dirty="0" smtClean="0"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 Profile (</a:t>
            </a:r>
            <a:r>
              <a:rPr lang="pt-BR" sz="2200" dirty="0" err="1" smtClean="0"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Eprints</a:t>
            </a:r>
            <a:r>
              <a:rPr lang="pt-BR" sz="2200" dirty="0" smtClean="0"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)</a:t>
            </a:r>
            <a:endParaRPr lang="pt-BR" sz="2200" dirty="0"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18" name="Oval 70">
            <a:extLst>
              <a:ext uri="{FF2B5EF4-FFF2-40B4-BE49-F238E27FC236}">
                <a16:creationId xmlns:a16="http://schemas.microsoft.com/office/drawing/2014/main" xmlns="" id="{49B6C0CB-CEA6-438B-A74C-3452708CFC87}"/>
              </a:ext>
            </a:extLst>
          </p:cNvPr>
          <p:cNvSpPr/>
          <p:nvPr/>
        </p:nvSpPr>
        <p:spPr>
          <a:xfrm>
            <a:off x="11369311" y="243039"/>
            <a:ext cx="744466" cy="451117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13</a:t>
            </a:r>
            <a:endParaRPr lang="en-GB" dirty="0"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9821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500" u="sng" dirty="0" smtClean="0"/>
              <a:t>Outras iniciativas sobre regras e esquemas de codificação</a:t>
            </a:r>
            <a:r>
              <a:rPr lang="pt-BR" sz="3500" dirty="0" smtClean="0"/>
              <a:t>:</a:t>
            </a:r>
            <a:endParaRPr lang="pt-BR" sz="35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pt-BR" b="1" dirty="0" smtClean="0"/>
              <a:t>DCMI – Níveis de Interoperabilidade;</a:t>
            </a:r>
          </a:p>
          <a:p>
            <a:pPr>
              <a:buFont typeface="Wingdings" panose="05000000000000000000" pitchFamily="2" charset="2"/>
              <a:buChar char="Ø"/>
            </a:pPr>
            <a:endParaRPr lang="pt-BR" dirty="0"/>
          </a:p>
          <a:p>
            <a:pPr>
              <a:buFont typeface="Wingdings" panose="05000000000000000000" pitchFamily="2" charset="2"/>
              <a:buChar char="Ø"/>
            </a:pPr>
            <a:r>
              <a:rPr lang="pt-BR" dirty="0" smtClean="0"/>
              <a:t>Projeto Driver – Digital </a:t>
            </a:r>
            <a:r>
              <a:rPr lang="pt-BR" dirty="0" err="1" smtClean="0"/>
              <a:t>Repository</a:t>
            </a:r>
            <a:r>
              <a:rPr lang="pt-BR" dirty="0" smtClean="0"/>
              <a:t> </a:t>
            </a:r>
            <a:r>
              <a:rPr lang="pt-BR" dirty="0" err="1" smtClean="0"/>
              <a:t>Infrastructure</a:t>
            </a:r>
            <a:r>
              <a:rPr lang="pt-BR" dirty="0" smtClean="0"/>
              <a:t> Vision for </a:t>
            </a:r>
            <a:r>
              <a:rPr lang="pt-BR" dirty="0" err="1" smtClean="0"/>
              <a:t>European</a:t>
            </a:r>
            <a:r>
              <a:rPr lang="pt-BR" dirty="0" smtClean="0"/>
              <a:t> </a:t>
            </a:r>
            <a:r>
              <a:rPr lang="pt-BR" dirty="0" err="1" smtClean="0"/>
              <a:t>Research</a:t>
            </a:r>
            <a:r>
              <a:rPr lang="pt-BR" dirty="0" smtClean="0"/>
              <a:t>;</a:t>
            </a:r>
          </a:p>
          <a:p>
            <a:pPr>
              <a:buFont typeface="Wingdings" panose="05000000000000000000" pitchFamily="2" charset="2"/>
              <a:buChar char="Ø"/>
            </a:pPr>
            <a:endParaRPr lang="pt-BR" dirty="0"/>
          </a:p>
          <a:p>
            <a:pPr>
              <a:buFont typeface="Wingdings" panose="05000000000000000000" pitchFamily="2" charset="2"/>
              <a:buChar char="Ø"/>
            </a:pPr>
            <a:r>
              <a:rPr lang="pt-BR" dirty="0" smtClean="0"/>
              <a:t>SWAP – </a:t>
            </a:r>
            <a:r>
              <a:rPr lang="pt-BR" dirty="0" err="1" smtClean="0"/>
              <a:t>Sholarly</a:t>
            </a:r>
            <a:r>
              <a:rPr lang="pt-BR" dirty="0" smtClean="0"/>
              <a:t> Works </a:t>
            </a:r>
            <a:r>
              <a:rPr lang="pt-BR" dirty="0" err="1" smtClean="0"/>
              <a:t>Applications</a:t>
            </a:r>
            <a:r>
              <a:rPr lang="pt-BR" dirty="0" smtClean="0"/>
              <a:t> Profile;</a:t>
            </a:r>
          </a:p>
          <a:p>
            <a:pPr>
              <a:buFont typeface="Wingdings" panose="05000000000000000000" pitchFamily="2" charset="2"/>
              <a:buChar char="Ø"/>
            </a:pPr>
            <a:endParaRPr lang="pt-BR" dirty="0"/>
          </a:p>
          <a:p>
            <a:pPr>
              <a:buFont typeface="Wingdings" panose="05000000000000000000" pitchFamily="2" charset="2"/>
              <a:buChar char="Ø"/>
            </a:pPr>
            <a:r>
              <a:rPr lang="pt-BR" dirty="0" smtClean="0"/>
              <a:t>Projeto </a:t>
            </a:r>
            <a:r>
              <a:rPr lang="pt-BR" dirty="0" err="1" smtClean="0"/>
              <a:t>OpenAIRE</a:t>
            </a:r>
            <a:r>
              <a:rPr lang="pt-BR" dirty="0" smtClean="0"/>
              <a:t>. </a:t>
            </a:r>
            <a:endParaRPr lang="pt-BR" dirty="0"/>
          </a:p>
        </p:txBody>
      </p:sp>
      <p:sp>
        <p:nvSpPr>
          <p:cNvPr id="4" name="Oval 70">
            <a:extLst>
              <a:ext uri="{FF2B5EF4-FFF2-40B4-BE49-F238E27FC236}">
                <a16:creationId xmlns:a16="http://schemas.microsoft.com/office/drawing/2014/main" xmlns="" id="{49B6C0CB-CEA6-438B-A74C-3452708CFC87}"/>
              </a:ext>
            </a:extLst>
          </p:cNvPr>
          <p:cNvSpPr/>
          <p:nvPr/>
        </p:nvSpPr>
        <p:spPr>
          <a:xfrm>
            <a:off x="11369311" y="243039"/>
            <a:ext cx="744466" cy="451117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14</a:t>
            </a:r>
            <a:endParaRPr lang="en-GB" dirty="0"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12220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pt-BR" dirty="0" smtClean="0"/>
          </a:p>
          <a:p>
            <a:pPr algn="ctr"/>
            <a:endParaRPr lang="pt-BR" dirty="0"/>
          </a:p>
          <a:p>
            <a:pPr marL="0" indent="0" algn="ctr">
              <a:buNone/>
            </a:pPr>
            <a:r>
              <a:rPr lang="pt-BR" sz="5000" dirty="0" smtClean="0"/>
              <a:t>Fim</a:t>
            </a:r>
            <a:endParaRPr lang="pt-BR" sz="5000" dirty="0"/>
          </a:p>
        </p:txBody>
      </p:sp>
    </p:spTree>
    <p:extLst>
      <p:ext uri="{BB962C8B-B14F-4D97-AF65-F5344CB8AC3E}">
        <p14:creationId xmlns:p14="http://schemas.microsoft.com/office/powerpoint/2010/main" xmlns="" val="2121605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pt-BR" dirty="0"/>
              <a:t>NILSSON, M., BAKER, T. JOHNSON, P. (2009). </a:t>
            </a:r>
            <a:r>
              <a:rPr lang="pt-BR" dirty="0" err="1"/>
              <a:t>Interoperability</a:t>
            </a:r>
            <a:r>
              <a:rPr lang="pt-BR" dirty="0"/>
              <a:t> </a:t>
            </a:r>
            <a:r>
              <a:rPr lang="pt-BR" dirty="0" err="1"/>
              <a:t>levels</a:t>
            </a:r>
            <a:r>
              <a:rPr lang="pt-BR" dirty="0"/>
              <a:t> for Dublin Core </a:t>
            </a:r>
            <a:r>
              <a:rPr lang="pt-BR" dirty="0" err="1"/>
              <a:t>Metadata</a:t>
            </a:r>
            <a:r>
              <a:rPr lang="pt-BR" dirty="0"/>
              <a:t>. </a:t>
            </a:r>
            <a:endParaRPr lang="pt-BR" dirty="0" smtClean="0"/>
          </a:p>
          <a:p>
            <a:pPr marL="0" indent="0">
              <a:buNone/>
            </a:pPr>
            <a:endParaRPr lang="pt-BR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pt-BR" dirty="0" smtClean="0"/>
              <a:t>Disponível </a:t>
            </a:r>
            <a:r>
              <a:rPr lang="pt-BR" dirty="0"/>
              <a:t>em: http://dublincore.org/documents/2009/05/01/interoperabilitylevels. Acesso em 10/08/2019.</a:t>
            </a:r>
          </a:p>
        </p:txBody>
      </p:sp>
      <p:sp>
        <p:nvSpPr>
          <p:cNvPr id="4" name="Oval 36">
            <a:extLst>
              <a:ext uri="{FF2B5EF4-FFF2-40B4-BE49-F238E27FC236}">
                <a16:creationId xmlns="" xmlns:a16="http://schemas.microsoft.com/office/drawing/2014/main" id="{B47E0894-5FF6-4780-839E-0268CFD65858}"/>
              </a:ext>
            </a:extLst>
          </p:cNvPr>
          <p:cNvSpPr/>
          <p:nvPr/>
        </p:nvSpPr>
        <p:spPr>
          <a:xfrm>
            <a:off x="11512283" y="243039"/>
            <a:ext cx="451117" cy="451117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2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92657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pt-BR" dirty="0" smtClean="0"/>
              <a:t>Interoperabilidade é a capacidade de tipos diferentes de computadores, redes, sistemas operativos e aplicações trabalharem em conjunto com eficácia, sem comunicação prévia, de forma a trocarem informação de uma maneira útil e com significado. 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pt-BR" dirty="0" smtClean="0"/>
          </a:p>
          <a:p>
            <a:pPr algn="just">
              <a:buFont typeface="Wingdings" panose="05000000000000000000" pitchFamily="2" charset="2"/>
              <a:buChar char="Ø"/>
            </a:pPr>
            <a:r>
              <a:rPr lang="pt-BR" dirty="0" smtClean="0"/>
              <a:t>Conforme facilmente se compreende, o maior ou menor grau de interoperabilidade está dependente do grau de obediência a normas.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pt-BR" dirty="0" smtClean="0"/>
          </a:p>
          <a:p>
            <a:pPr algn="just">
              <a:buFont typeface="Wingdings" panose="05000000000000000000" pitchFamily="2" charset="2"/>
              <a:buChar char="Ø"/>
            </a:pPr>
            <a:r>
              <a:rPr lang="pt-BR" dirty="0" smtClean="0"/>
              <a:t>As recomendações da DCMI  e do W3C pretendem ser universais e, por isso, facilitadoras da interoperabilidade a nível global.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pt-BR" dirty="0" smtClean="0"/>
          </a:p>
          <a:p>
            <a:pPr algn="just">
              <a:buFont typeface="Wingdings" panose="05000000000000000000" pitchFamily="2" charset="2"/>
              <a:buChar char="Ø"/>
            </a:pPr>
            <a:endParaRPr lang="pt-BR" dirty="0" smtClean="0"/>
          </a:p>
          <a:p>
            <a:pPr>
              <a:buFont typeface="Wingdings" panose="05000000000000000000" pitchFamily="2" charset="2"/>
              <a:buChar char="Ø"/>
            </a:pPr>
            <a:endParaRPr lang="pt-BR" dirty="0"/>
          </a:p>
        </p:txBody>
      </p:sp>
      <p:sp>
        <p:nvSpPr>
          <p:cNvPr id="5" name="Oval 36">
            <a:extLst>
              <a:ext uri="{FF2B5EF4-FFF2-40B4-BE49-F238E27FC236}">
                <a16:creationId xmlns="" xmlns:a16="http://schemas.microsoft.com/office/drawing/2014/main" id="{B47E0894-5FF6-4780-839E-0268CFD65858}"/>
              </a:ext>
            </a:extLst>
          </p:cNvPr>
          <p:cNvSpPr/>
          <p:nvPr/>
        </p:nvSpPr>
        <p:spPr>
          <a:xfrm>
            <a:off x="11512283" y="243039"/>
            <a:ext cx="451117" cy="451117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>
                <a:solidFill>
                  <a:srgbClr val="FFFFFF"/>
                </a:solidFill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3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6" name="Título 1"/>
          <p:cNvSpPr>
            <a:spLocks noGrp="1"/>
          </p:cNvSpPr>
          <p:nvPr>
            <p:ph type="title"/>
          </p:nvPr>
        </p:nvSpPr>
        <p:spPr>
          <a:xfrm>
            <a:off x="838200" y="607886"/>
            <a:ext cx="10515600" cy="581642"/>
          </a:xfrm>
        </p:spPr>
        <p:txBody>
          <a:bodyPr>
            <a:normAutofit fontScale="90000"/>
          </a:bodyPr>
          <a:lstStyle/>
          <a:p>
            <a:r>
              <a:rPr lang="pt-BR" sz="3900" u="sng" dirty="0" smtClean="0"/>
              <a:t>Interoperabilidade</a:t>
            </a:r>
            <a:r>
              <a:rPr lang="pt-BR" b="1" dirty="0" smtClean="0"/>
              <a:t>: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xmlns="" val="2920556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81642"/>
          </a:xfrm>
        </p:spPr>
        <p:txBody>
          <a:bodyPr>
            <a:normAutofit fontScale="90000"/>
          </a:bodyPr>
          <a:lstStyle/>
          <a:p>
            <a:r>
              <a:rPr lang="pt-BR" sz="3900" u="sng" dirty="0" smtClean="0"/>
              <a:t>Introdução</a:t>
            </a:r>
            <a:r>
              <a:rPr lang="pt-BR" b="1" dirty="0" smtClean="0"/>
              <a:t>: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278541"/>
            <a:ext cx="10515600" cy="5003618"/>
          </a:xfrm>
        </p:spPr>
        <p:txBody>
          <a:bodyPr>
            <a:normAutofit fontScale="92500" lnSpcReduction="10000"/>
          </a:bodyPr>
          <a:lstStyle/>
          <a:p>
            <a:pPr lvl="0" algn="just">
              <a:buFont typeface="Wingdings" panose="05000000000000000000" pitchFamily="2" charset="2"/>
              <a:buChar char="Ø"/>
              <a:defRPr/>
            </a:pPr>
            <a:r>
              <a:rPr lang="en-GB" dirty="0"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O </a:t>
            </a:r>
            <a:r>
              <a:rPr lang="en-GB" dirty="0" err="1"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modelo</a:t>
            </a:r>
            <a:r>
              <a:rPr lang="en-GB" dirty="0"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 de </a:t>
            </a:r>
            <a:r>
              <a:rPr lang="en-GB" dirty="0" err="1"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camadas</a:t>
            </a:r>
            <a:r>
              <a:rPr lang="en-GB" dirty="0"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 </a:t>
            </a:r>
            <a:r>
              <a:rPr lang="en-GB" dirty="0" smtClean="0"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a </a:t>
            </a:r>
            <a:r>
              <a:rPr lang="en-GB" dirty="0" err="1" smtClean="0"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ser</a:t>
            </a:r>
            <a:r>
              <a:rPr lang="en-GB" dirty="0" smtClean="0"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 </a:t>
            </a:r>
            <a:r>
              <a:rPr lang="en-GB" dirty="0" err="1" smtClean="0"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apresetado</a:t>
            </a:r>
            <a:r>
              <a:rPr lang="en-GB" dirty="0" smtClean="0"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 </a:t>
            </a:r>
            <a:r>
              <a:rPr lang="en-GB" dirty="0" err="1"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vai</a:t>
            </a:r>
            <a:r>
              <a:rPr lang="en-GB" dirty="0"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 </a:t>
            </a:r>
            <a:r>
              <a:rPr lang="en-GB" dirty="0" err="1"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ao</a:t>
            </a:r>
            <a:r>
              <a:rPr lang="en-GB" dirty="0"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 </a:t>
            </a:r>
            <a:r>
              <a:rPr lang="en-GB" dirty="0" err="1"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encontro</a:t>
            </a:r>
            <a:r>
              <a:rPr lang="en-GB" dirty="0"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 das </a:t>
            </a:r>
            <a:r>
              <a:rPr lang="en-GB" dirty="0" err="1"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necessidades</a:t>
            </a:r>
            <a:r>
              <a:rPr lang="en-GB" dirty="0"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 </a:t>
            </a:r>
            <a:r>
              <a:rPr lang="en-GB" dirty="0" err="1"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sentidas</a:t>
            </a:r>
            <a:r>
              <a:rPr lang="en-GB" dirty="0"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 </a:t>
            </a:r>
            <a:r>
              <a:rPr lang="en-GB" dirty="0" err="1"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por</a:t>
            </a:r>
            <a:r>
              <a:rPr lang="en-GB" dirty="0"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 </a:t>
            </a:r>
            <a:r>
              <a:rPr lang="en-GB" dirty="0" err="1"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muitas</a:t>
            </a:r>
            <a:r>
              <a:rPr lang="en-GB" dirty="0"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 </a:t>
            </a:r>
            <a:r>
              <a:rPr lang="en-GB" dirty="0" err="1"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comunidades</a:t>
            </a:r>
            <a:r>
              <a:rPr lang="en-GB" dirty="0"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 para </a:t>
            </a:r>
            <a:r>
              <a:rPr lang="en-GB" dirty="0" err="1"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posicionar</a:t>
            </a:r>
            <a:r>
              <a:rPr lang="en-GB" dirty="0"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 </a:t>
            </a:r>
            <a:r>
              <a:rPr lang="en-GB" dirty="0" err="1"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vários</a:t>
            </a:r>
            <a:r>
              <a:rPr lang="en-GB" dirty="0"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 </a:t>
            </a:r>
            <a:r>
              <a:rPr lang="en-GB" dirty="0" err="1"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projetos</a:t>
            </a:r>
            <a:r>
              <a:rPr lang="en-GB" dirty="0"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 com </a:t>
            </a:r>
            <a:r>
              <a:rPr lang="en-GB" dirty="0" err="1"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diferentes</a:t>
            </a:r>
            <a:r>
              <a:rPr lang="en-GB" dirty="0"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 </a:t>
            </a:r>
            <a:r>
              <a:rPr lang="en-GB" dirty="0" err="1"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níveis</a:t>
            </a:r>
            <a:r>
              <a:rPr lang="en-GB" dirty="0"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 de </a:t>
            </a:r>
            <a:r>
              <a:rPr lang="en-GB" dirty="0" err="1"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interoperabilidade</a:t>
            </a:r>
            <a:r>
              <a:rPr lang="en-GB" dirty="0"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 com o Dublin Core, mas </a:t>
            </a:r>
            <a:r>
              <a:rPr lang="en-GB" dirty="0" err="1" smtClean="0"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necessitando</a:t>
            </a:r>
            <a:r>
              <a:rPr lang="en-GB" dirty="0" smtClean="0"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 de </a:t>
            </a:r>
            <a:r>
              <a:rPr lang="en-GB" dirty="0" err="1"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uma</a:t>
            </a:r>
            <a:r>
              <a:rPr lang="en-GB" dirty="0"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 </a:t>
            </a:r>
            <a:r>
              <a:rPr lang="en-GB" dirty="0" err="1"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terminologia</a:t>
            </a:r>
            <a:r>
              <a:rPr lang="en-GB" dirty="0"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 </a:t>
            </a:r>
            <a:r>
              <a:rPr lang="en-GB" dirty="0" err="1"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apropriada</a:t>
            </a:r>
            <a:r>
              <a:rPr lang="en-GB" dirty="0" smtClean="0"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.</a:t>
            </a:r>
          </a:p>
          <a:p>
            <a:pPr lvl="0" algn="just">
              <a:buFont typeface="Wingdings" panose="05000000000000000000" pitchFamily="2" charset="2"/>
              <a:buChar char="Ø"/>
              <a:defRPr/>
            </a:pPr>
            <a:endParaRPr lang="en-GB" dirty="0" smtClean="0"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  <a:p>
            <a:pPr lvl="0" algn="just">
              <a:buFont typeface="Wingdings" panose="05000000000000000000" pitchFamily="2" charset="2"/>
              <a:buChar char="Ø"/>
              <a:defRPr/>
            </a:pPr>
            <a:r>
              <a:rPr lang="en-GB" dirty="0" smtClean="0"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A </a:t>
            </a:r>
            <a:r>
              <a:rPr lang="en-GB" dirty="0" err="1" smtClean="0"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intenção</a:t>
            </a:r>
            <a:r>
              <a:rPr lang="en-GB" dirty="0" smtClean="0"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 é </a:t>
            </a:r>
            <a:r>
              <a:rPr lang="en-GB" dirty="0" err="1" smtClean="0"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fornecer</a:t>
            </a:r>
            <a:r>
              <a:rPr lang="en-GB" dirty="0" smtClean="0"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 </a:t>
            </a:r>
            <a:r>
              <a:rPr lang="en-GB" dirty="0" err="1" smtClean="0"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uma</a:t>
            </a:r>
            <a:r>
              <a:rPr lang="en-GB" dirty="0" smtClean="0"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 </a:t>
            </a:r>
            <a:r>
              <a:rPr lang="en-GB" dirty="0" err="1" smtClean="0"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escala</a:t>
            </a:r>
            <a:r>
              <a:rPr lang="en-GB" dirty="0" smtClean="0"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 de </a:t>
            </a:r>
            <a:r>
              <a:rPr lang="en-GB" dirty="0" err="1" smtClean="0"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interoperabilidade</a:t>
            </a:r>
            <a:r>
              <a:rPr lang="en-GB" dirty="0" smtClean="0"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, </a:t>
            </a:r>
            <a:r>
              <a:rPr lang="en-GB" dirty="0" err="1" smtClean="0"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especificando</a:t>
            </a:r>
            <a:r>
              <a:rPr lang="en-GB" dirty="0" smtClean="0"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 as </a:t>
            </a:r>
            <a:r>
              <a:rPr lang="en-GB" dirty="0" err="1" smtClean="0"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opçoes</a:t>
            </a:r>
            <a:r>
              <a:rPr lang="en-GB" dirty="0" smtClean="0"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 e </a:t>
            </a:r>
            <a:r>
              <a:rPr lang="en-GB" dirty="0" err="1" smtClean="0"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benefícios</a:t>
            </a:r>
            <a:r>
              <a:rPr lang="en-GB" dirty="0" smtClean="0"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 </a:t>
            </a:r>
            <a:r>
              <a:rPr lang="en-GB" dirty="0" err="1" smtClean="0"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relacionados</a:t>
            </a:r>
            <a:r>
              <a:rPr lang="en-GB" dirty="0" smtClean="0"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 com o </a:t>
            </a:r>
            <a:r>
              <a:rPr lang="en-GB" dirty="0" err="1" smtClean="0"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desenho</a:t>
            </a:r>
            <a:r>
              <a:rPr lang="en-GB" dirty="0" smtClean="0"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 de </a:t>
            </a:r>
            <a:r>
              <a:rPr lang="en-GB" dirty="0" err="1" smtClean="0"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aplicações</a:t>
            </a:r>
            <a:r>
              <a:rPr lang="en-GB" dirty="0" smtClean="0"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 para </a:t>
            </a:r>
            <a:r>
              <a:rPr lang="en-GB" dirty="0" err="1" smtClean="0"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níveis</a:t>
            </a:r>
            <a:r>
              <a:rPr lang="en-GB" dirty="0" smtClean="0"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 de </a:t>
            </a:r>
            <a:r>
              <a:rPr lang="en-GB" dirty="0" err="1" smtClean="0"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interoperabilidade</a:t>
            </a:r>
            <a:r>
              <a:rPr lang="en-GB" dirty="0" smtClean="0"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 </a:t>
            </a:r>
            <a:r>
              <a:rPr lang="en-GB" b="1" dirty="0" err="1" smtClean="0"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sucessivos</a:t>
            </a:r>
            <a:r>
              <a:rPr lang="en-GB" dirty="0" smtClean="0"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.</a:t>
            </a:r>
          </a:p>
          <a:p>
            <a:pPr lvl="0" algn="just">
              <a:buFont typeface="Wingdings" panose="05000000000000000000" pitchFamily="2" charset="2"/>
              <a:buChar char="Ø"/>
              <a:defRPr/>
            </a:pPr>
            <a:endParaRPr lang="en-GB" dirty="0" smtClean="0"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  <a:p>
            <a:pPr algn="just">
              <a:buFont typeface="Wingdings" panose="05000000000000000000" pitchFamily="2" charset="2"/>
              <a:buChar char="Ø"/>
              <a:defRPr/>
            </a:pPr>
            <a:r>
              <a:rPr lang="en-GB" dirty="0">
                <a:latin typeface="Noto Sans" panose="020B0502040504020204" pitchFamily="34"/>
              </a:rPr>
              <a:t>Estes </a:t>
            </a:r>
            <a:r>
              <a:rPr lang="en-GB" dirty="0" err="1">
                <a:latin typeface="Noto Sans" panose="020B0502040504020204" pitchFamily="34"/>
              </a:rPr>
              <a:t>níveis</a:t>
            </a:r>
            <a:r>
              <a:rPr lang="en-GB" dirty="0">
                <a:latin typeface="Noto Sans" panose="020B0502040504020204" pitchFamily="34"/>
              </a:rPr>
              <a:t> </a:t>
            </a:r>
            <a:r>
              <a:rPr lang="en-GB" dirty="0" err="1">
                <a:latin typeface="Noto Sans" panose="020B0502040504020204" pitchFamily="34"/>
              </a:rPr>
              <a:t>são</a:t>
            </a:r>
            <a:r>
              <a:rPr lang="en-GB" dirty="0">
                <a:latin typeface="Noto Sans" panose="020B0502040504020204" pitchFamily="34"/>
              </a:rPr>
              <a:t> </a:t>
            </a:r>
            <a:r>
              <a:rPr lang="en-GB" dirty="0" err="1">
                <a:latin typeface="Noto Sans" panose="020B0502040504020204" pitchFamily="34"/>
              </a:rPr>
              <a:t>uteis</a:t>
            </a:r>
            <a:r>
              <a:rPr lang="en-GB" dirty="0">
                <a:latin typeface="Noto Sans" panose="020B0502040504020204" pitchFamily="34"/>
              </a:rPr>
              <a:t> para </a:t>
            </a:r>
            <a:r>
              <a:rPr lang="en-GB" dirty="0" err="1">
                <a:latin typeface="Noto Sans" panose="020B0502040504020204" pitchFamily="34"/>
              </a:rPr>
              <a:t>determinar</a:t>
            </a:r>
            <a:r>
              <a:rPr lang="en-GB" dirty="0">
                <a:latin typeface="Noto Sans" panose="020B0502040504020204" pitchFamily="34"/>
              </a:rPr>
              <a:t> o </a:t>
            </a:r>
            <a:r>
              <a:rPr lang="en-GB" dirty="0" err="1">
                <a:latin typeface="Noto Sans" panose="020B0502040504020204" pitchFamily="34"/>
              </a:rPr>
              <a:t>ambito</a:t>
            </a:r>
            <a:r>
              <a:rPr lang="en-GB" dirty="0">
                <a:latin typeface="Noto Sans" panose="020B0502040504020204" pitchFamily="34"/>
              </a:rPr>
              <a:t> </a:t>
            </a:r>
            <a:r>
              <a:rPr lang="en-GB" dirty="0" smtClean="0">
                <a:latin typeface="Noto Sans" panose="020B0502040504020204" pitchFamily="34"/>
              </a:rPr>
              <a:t>que se </a:t>
            </a:r>
            <a:r>
              <a:rPr lang="en-GB" dirty="0" err="1" smtClean="0">
                <a:latin typeface="Noto Sans" panose="020B0502040504020204" pitchFamily="34"/>
              </a:rPr>
              <a:t>pretende</a:t>
            </a:r>
            <a:r>
              <a:rPr lang="en-GB" dirty="0" smtClean="0">
                <a:latin typeface="Noto Sans" panose="020B0502040504020204" pitchFamily="34"/>
              </a:rPr>
              <a:t> </a:t>
            </a:r>
            <a:r>
              <a:rPr lang="en-GB" dirty="0" err="1" smtClean="0">
                <a:latin typeface="Noto Sans" panose="020B0502040504020204" pitchFamily="34"/>
              </a:rPr>
              <a:t>alcançar</a:t>
            </a:r>
            <a:r>
              <a:rPr lang="en-GB" dirty="0" smtClean="0">
                <a:latin typeface="Noto Sans" panose="020B0502040504020204" pitchFamily="34"/>
              </a:rPr>
              <a:t> com </a:t>
            </a:r>
            <a:r>
              <a:rPr lang="en-GB" dirty="0">
                <a:latin typeface="Noto Sans" panose="020B0502040504020204" pitchFamily="34"/>
              </a:rPr>
              <a:t>um </a:t>
            </a:r>
            <a:r>
              <a:rPr lang="en-GB" dirty="0" err="1">
                <a:latin typeface="Noto Sans" panose="020B0502040504020204" pitchFamily="34"/>
              </a:rPr>
              <a:t>projeto</a:t>
            </a:r>
            <a:r>
              <a:rPr lang="en-GB" dirty="0">
                <a:latin typeface="Noto Sans" panose="020B0502040504020204" pitchFamily="34"/>
              </a:rPr>
              <a:t> </a:t>
            </a:r>
            <a:r>
              <a:rPr lang="en-GB" dirty="0" err="1" smtClean="0">
                <a:latin typeface="Noto Sans" panose="020B0502040504020204" pitchFamily="34"/>
              </a:rPr>
              <a:t>compativel</a:t>
            </a:r>
            <a:r>
              <a:rPr lang="en-GB" dirty="0" smtClean="0">
                <a:latin typeface="Noto Sans" panose="020B0502040504020204" pitchFamily="34"/>
              </a:rPr>
              <a:t> </a:t>
            </a:r>
            <a:r>
              <a:rPr lang="en-GB" dirty="0">
                <a:latin typeface="Noto Sans" panose="020B0502040504020204" pitchFamily="34"/>
              </a:rPr>
              <a:t>com o Dublin Core, </a:t>
            </a:r>
            <a:r>
              <a:rPr lang="en-GB" dirty="0" err="1">
                <a:latin typeface="Noto Sans" panose="020B0502040504020204" pitchFamily="34"/>
              </a:rPr>
              <a:t>estabelecendo</a:t>
            </a:r>
            <a:r>
              <a:rPr lang="en-GB" dirty="0">
                <a:latin typeface="Noto Sans" panose="020B0502040504020204" pitchFamily="34"/>
              </a:rPr>
              <a:t> </a:t>
            </a:r>
            <a:r>
              <a:rPr lang="en-GB" dirty="0" err="1">
                <a:latin typeface="Noto Sans" panose="020B0502040504020204" pitchFamily="34"/>
              </a:rPr>
              <a:t>expectativas</a:t>
            </a:r>
            <a:r>
              <a:rPr lang="en-GB" dirty="0">
                <a:latin typeface="Noto Sans" panose="020B0502040504020204" pitchFamily="34"/>
              </a:rPr>
              <a:t> para </a:t>
            </a:r>
            <a:r>
              <a:rPr lang="en-GB" dirty="0" err="1">
                <a:latin typeface="Noto Sans" panose="020B0502040504020204" pitchFamily="34"/>
              </a:rPr>
              <a:t>os</a:t>
            </a:r>
            <a:r>
              <a:rPr lang="en-GB" dirty="0">
                <a:latin typeface="Noto Sans" panose="020B0502040504020204" pitchFamily="34"/>
              </a:rPr>
              <a:t> </a:t>
            </a:r>
            <a:r>
              <a:rPr lang="en-GB" dirty="0" err="1">
                <a:latin typeface="Noto Sans" panose="020B0502040504020204" pitchFamily="34"/>
              </a:rPr>
              <a:t>utilizadores</a:t>
            </a:r>
            <a:r>
              <a:rPr lang="en-GB" dirty="0">
                <a:latin typeface="Noto Sans" panose="020B0502040504020204" pitchFamily="34"/>
              </a:rPr>
              <a:t> de </a:t>
            </a:r>
            <a:r>
              <a:rPr lang="en-GB" dirty="0" err="1">
                <a:latin typeface="Noto Sans" panose="020B0502040504020204" pitchFamily="34"/>
              </a:rPr>
              <a:t>especificações</a:t>
            </a:r>
            <a:r>
              <a:rPr lang="en-GB" dirty="0">
                <a:latin typeface="Noto Sans" panose="020B0502040504020204" pitchFamily="34"/>
              </a:rPr>
              <a:t> </a:t>
            </a:r>
            <a:r>
              <a:rPr lang="en-GB" dirty="0" err="1">
                <a:latin typeface="Noto Sans" panose="020B0502040504020204" pitchFamily="34"/>
              </a:rPr>
              <a:t>também</a:t>
            </a:r>
            <a:r>
              <a:rPr lang="en-GB" dirty="0">
                <a:latin typeface="Noto Sans" panose="020B0502040504020204" pitchFamily="34"/>
              </a:rPr>
              <a:t> </a:t>
            </a:r>
            <a:r>
              <a:rPr lang="en-GB" dirty="0" err="1" smtClean="0">
                <a:latin typeface="Noto Sans" panose="020B0502040504020204" pitchFamily="34"/>
              </a:rPr>
              <a:t>compatíveis</a:t>
            </a:r>
            <a:r>
              <a:rPr lang="en-GB" dirty="0" smtClean="0">
                <a:latin typeface="Noto Sans" panose="020B0502040504020204" pitchFamily="34"/>
              </a:rPr>
              <a:t> com </a:t>
            </a:r>
            <a:r>
              <a:rPr lang="en-GB" dirty="0">
                <a:latin typeface="Noto Sans" panose="020B0502040504020204" pitchFamily="34"/>
              </a:rPr>
              <a:t>o Dublin Core.</a:t>
            </a:r>
          </a:p>
          <a:p>
            <a:pPr lvl="0" algn="just">
              <a:defRPr/>
            </a:pPr>
            <a:endParaRPr lang="en-GB" b="1" dirty="0"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  <a:p>
            <a:endParaRPr lang="pt-BR" dirty="0"/>
          </a:p>
        </p:txBody>
      </p:sp>
      <p:sp>
        <p:nvSpPr>
          <p:cNvPr id="5" name="Oval 36">
            <a:extLst>
              <a:ext uri="{FF2B5EF4-FFF2-40B4-BE49-F238E27FC236}">
                <a16:creationId xmlns="" xmlns:a16="http://schemas.microsoft.com/office/drawing/2014/main" id="{B47E0894-5FF6-4780-839E-0268CFD65858}"/>
              </a:ext>
            </a:extLst>
          </p:cNvPr>
          <p:cNvSpPr/>
          <p:nvPr/>
        </p:nvSpPr>
        <p:spPr>
          <a:xfrm>
            <a:off x="11512283" y="243039"/>
            <a:ext cx="451117" cy="451117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4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73127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Oval 36">
            <a:extLst>
              <a:ext uri="{FF2B5EF4-FFF2-40B4-BE49-F238E27FC236}">
                <a16:creationId xmlns="" xmlns:a16="http://schemas.microsoft.com/office/drawing/2014/main" id="{B47E0894-5FF6-4780-839E-0268CFD65858}"/>
              </a:ext>
            </a:extLst>
          </p:cNvPr>
          <p:cNvSpPr/>
          <p:nvPr/>
        </p:nvSpPr>
        <p:spPr>
          <a:xfrm>
            <a:off x="11512283" y="243039"/>
            <a:ext cx="451117" cy="451117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5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6699AC3C-FE44-4341-B799-F20DE8937C2B}"/>
              </a:ext>
            </a:extLst>
          </p:cNvPr>
          <p:cNvSpPr txBox="1"/>
          <p:nvPr/>
        </p:nvSpPr>
        <p:spPr>
          <a:xfrm>
            <a:off x="1202749" y="267516"/>
            <a:ext cx="9673702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5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Níveis</a:t>
            </a:r>
            <a:r>
              <a:rPr kumimoji="0" lang="en-US" sz="45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 de </a:t>
            </a:r>
            <a:r>
              <a:rPr kumimoji="0" lang="en-US" sz="4500" b="1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Interoperabilidade</a:t>
            </a:r>
            <a:endParaRPr kumimoji="0" lang="en-US" sz="45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2" name="Arrow: Pentagon 1">
            <a:extLst>
              <a:ext uri="{FF2B5EF4-FFF2-40B4-BE49-F238E27FC236}">
                <a16:creationId xmlns="" xmlns:a16="http://schemas.microsoft.com/office/drawing/2014/main" id="{E20D09A7-83DA-47D7-8835-65AA6E22E227}"/>
              </a:ext>
            </a:extLst>
          </p:cNvPr>
          <p:cNvSpPr/>
          <p:nvPr/>
        </p:nvSpPr>
        <p:spPr>
          <a:xfrm>
            <a:off x="3965296" y="1900448"/>
            <a:ext cx="1483031" cy="859540"/>
          </a:xfrm>
          <a:prstGeom prst="homePlat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Arrow: Chevron 2">
            <a:extLst>
              <a:ext uri="{FF2B5EF4-FFF2-40B4-BE49-F238E27FC236}">
                <a16:creationId xmlns="" xmlns:a16="http://schemas.microsoft.com/office/drawing/2014/main" id="{E4902C58-E153-4BF7-950A-D1AAB4AFC986}"/>
              </a:ext>
            </a:extLst>
          </p:cNvPr>
          <p:cNvSpPr/>
          <p:nvPr/>
        </p:nvSpPr>
        <p:spPr>
          <a:xfrm>
            <a:off x="5145382" y="1900448"/>
            <a:ext cx="6776827" cy="859540"/>
          </a:xfrm>
          <a:prstGeom prst="chevron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282F39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Arrow: Pentagon 8">
            <a:extLst>
              <a:ext uri="{FF2B5EF4-FFF2-40B4-BE49-F238E27FC236}">
                <a16:creationId xmlns="" xmlns:a16="http://schemas.microsoft.com/office/drawing/2014/main" id="{83FC3BF6-085A-465A-AC29-C6850C13445A}"/>
              </a:ext>
            </a:extLst>
          </p:cNvPr>
          <p:cNvSpPr/>
          <p:nvPr/>
        </p:nvSpPr>
        <p:spPr>
          <a:xfrm>
            <a:off x="2921428" y="2927690"/>
            <a:ext cx="1483031" cy="859540"/>
          </a:xfrm>
          <a:prstGeom prst="homePlat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Arrow: Chevron 10">
            <a:extLst>
              <a:ext uri="{FF2B5EF4-FFF2-40B4-BE49-F238E27FC236}">
                <a16:creationId xmlns="" xmlns:a16="http://schemas.microsoft.com/office/drawing/2014/main" id="{69D05AF8-0362-40E3-A7E7-10278B88F503}"/>
              </a:ext>
            </a:extLst>
          </p:cNvPr>
          <p:cNvSpPr/>
          <p:nvPr/>
        </p:nvSpPr>
        <p:spPr>
          <a:xfrm>
            <a:off x="4101514" y="2927690"/>
            <a:ext cx="6776827" cy="859540"/>
          </a:xfrm>
          <a:prstGeom prst="chevron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282F39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Arrow: Pentagon 12">
            <a:extLst>
              <a:ext uri="{FF2B5EF4-FFF2-40B4-BE49-F238E27FC236}">
                <a16:creationId xmlns="" xmlns:a16="http://schemas.microsoft.com/office/drawing/2014/main" id="{8645047F-D9CB-4CC1-BC0F-1C4292F5A94A}"/>
              </a:ext>
            </a:extLst>
          </p:cNvPr>
          <p:cNvSpPr/>
          <p:nvPr/>
        </p:nvSpPr>
        <p:spPr>
          <a:xfrm>
            <a:off x="1869468" y="3938746"/>
            <a:ext cx="1483031" cy="859540"/>
          </a:xfrm>
          <a:prstGeom prst="homePlat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Arrow: Chevron 14">
            <a:extLst>
              <a:ext uri="{FF2B5EF4-FFF2-40B4-BE49-F238E27FC236}">
                <a16:creationId xmlns="" xmlns:a16="http://schemas.microsoft.com/office/drawing/2014/main" id="{7CEDD191-1D4E-49C5-8444-8F22619709F6}"/>
              </a:ext>
            </a:extLst>
          </p:cNvPr>
          <p:cNvSpPr/>
          <p:nvPr/>
        </p:nvSpPr>
        <p:spPr>
          <a:xfrm>
            <a:off x="3049554" y="3938746"/>
            <a:ext cx="6776827" cy="859540"/>
          </a:xfrm>
          <a:prstGeom prst="chevron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282F39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Arrow: Pentagon 16">
            <a:extLst>
              <a:ext uri="{FF2B5EF4-FFF2-40B4-BE49-F238E27FC236}">
                <a16:creationId xmlns="" xmlns:a16="http://schemas.microsoft.com/office/drawing/2014/main" id="{BF9B6AB6-6147-424D-8F82-81A2B273645F}"/>
              </a:ext>
            </a:extLst>
          </p:cNvPr>
          <p:cNvSpPr/>
          <p:nvPr/>
        </p:nvSpPr>
        <p:spPr>
          <a:xfrm>
            <a:off x="833692" y="4974080"/>
            <a:ext cx="1483031" cy="859540"/>
          </a:xfrm>
          <a:prstGeom prst="homePlat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" name="Arrow: Chevron 18">
            <a:extLst>
              <a:ext uri="{FF2B5EF4-FFF2-40B4-BE49-F238E27FC236}">
                <a16:creationId xmlns="" xmlns:a16="http://schemas.microsoft.com/office/drawing/2014/main" id="{1E05DB33-7027-4243-B2B1-AE959B934587}"/>
              </a:ext>
            </a:extLst>
          </p:cNvPr>
          <p:cNvSpPr/>
          <p:nvPr/>
        </p:nvSpPr>
        <p:spPr>
          <a:xfrm>
            <a:off x="2013778" y="4974080"/>
            <a:ext cx="6776827" cy="859540"/>
          </a:xfrm>
          <a:prstGeom prst="chevron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>
              <a:defRPr/>
            </a:pPr>
            <a:endParaRPr lang="en-GB" sz="1400" dirty="0">
              <a:solidFill>
                <a:schemeClr val="tx2">
                  <a:lumMod val="75000"/>
                  <a:lumOff val="25000"/>
                </a:schemeClr>
              </a:solidFill>
              <a:latin typeface="Open Sans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="" xmlns:a16="http://schemas.microsoft.com/office/drawing/2014/main" id="{72A83EA8-E44D-4CC9-982F-1B8B609D21F2}"/>
              </a:ext>
            </a:extLst>
          </p:cNvPr>
          <p:cNvSpPr txBox="1"/>
          <p:nvPr/>
        </p:nvSpPr>
        <p:spPr>
          <a:xfrm>
            <a:off x="4032528" y="1970748"/>
            <a:ext cx="101065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Open Sans" panose="020B0606030504020204" pitchFamily="34" charset="0"/>
                <a:ea typeface="+mn-ea"/>
                <a:cs typeface="+mn-cs"/>
              </a:rPr>
              <a:t>0</a:t>
            </a:r>
            <a:r>
              <a:rPr kumimoji="0" lang="pt-BR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Open Sans" panose="020B0606030504020204" pitchFamily="34" charset="0"/>
                <a:ea typeface="+mn-ea"/>
                <a:cs typeface="+mn-cs"/>
              </a:rPr>
              <a:t>4</a:t>
            </a:r>
            <a:endParaRPr kumimoji="0" lang="en-GB" sz="40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="" xmlns:a16="http://schemas.microsoft.com/office/drawing/2014/main" id="{AF674A17-AAE5-4964-89E9-E927EF4D90FD}"/>
              </a:ext>
            </a:extLst>
          </p:cNvPr>
          <p:cNvSpPr txBox="1"/>
          <p:nvPr/>
        </p:nvSpPr>
        <p:spPr>
          <a:xfrm>
            <a:off x="2988660" y="2994854"/>
            <a:ext cx="101065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Open Sans" panose="020B0606030504020204" pitchFamily="34" charset="0"/>
                <a:ea typeface="+mn-ea"/>
                <a:cs typeface="+mn-cs"/>
              </a:rPr>
              <a:t>0</a:t>
            </a:r>
            <a:r>
              <a:rPr kumimoji="0" lang="pt-BR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Open Sans" panose="020B0606030504020204" pitchFamily="34" charset="0"/>
                <a:ea typeface="+mn-ea"/>
                <a:cs typeface="+mn-cs"/>
              </a:rPr>
              <a:t>3</a:t>
            </a:r>
            <a:endParaRPr kumimoji="0" lang="en-GB" sz="40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="" xmlns:a16="http://schemas.microsoft.com/office/drawing/2014/main" id="{F09FA8CE-2609-4B18-A96B-C2D56CF5BE9D}"/>
              </a:ext>
            </a:extLst>
          </p:cNvPr>
          <p:cNvSpPr txBox="1"/>
          <p:nvPr/>
        </p:nvSpPr>
        <p:spPr>
          <a:xfrm>
            <a:off x="1936699" y="4026931"/>
            <a:ext cx="101065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Open Sans" panose="020B0606030504020204" pitchFamily="34" charset="0"/>
                <a:ea typeface="+mn-ea"/>
                <a:cs typeface="+mn-cs"/>
              </a:rPr>
              <a:t>0</a:t>
            </a:r>
            <a:r>
              <a:rPr kumimoji="0" lang="pt-BR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Open Sans" panose="020B0606030504020204" pitchFamily="34" charset="0"/>
                <a:ea typeface="+mn-ea"/>
                <a:cs typeface="+mn-cs"/>
              </a:rPr>
              <a:t>2</a:t>
            </a:r>
            <a:endParaRPr kumimoji="0" lang="en-GB" sz="40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="" xmlns:a16="http://schemas.microsoft.com/office/drawing/2014/main" id="{0FB775DB-7BDA-40F8-8943-FE3A0A82B375}"/>
              </a:ext>
            </a:extLst>
          </p:cNvPr>
          <p:cNvSpPr txBox="1"/>
          <p:nvPr/>
        </p:nvSpPr>
        <p:spPr>
          <a:xfrm>
            <a:off x="909016" y="5049907"/>
            <a:ext cx="101065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Open Sans" panose="020B0606030504020204" pitchFamily="34" charset="0"/>
                <a:ea typeface="+mn-ea"/>
                <a:cs typeface="+mn-cs"/>
              </a:rPr>
              <a:t>0</a:t>
            </a:r>
            <a:r>
              <a:rPr kumimoji="0" lang="pt-BR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Open Sans" panose="020B0606030504020204" pitchFamily="34" charset="0"/>
                <a:ea typeface="+mn-ea"/>
                <a:cs typeface="+mn-cs"/>
              </a:rPr>
              <a:t>1</a:t>
            </a:r>
            <a:endParaRPr kumimoji="0" lang="en-GB" sz="40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="" xmlns:a16="http://schemas.microsoft.com/office/drawing/2014/main" id="{6622EE78-8826-4D13-896F-3CE387814C90}"/>
              </a:ext>
            </a:extLst>
          </p:cNvPr>
          <p:cNvSpPr txBox="1"/>
          <p:nvPr/>
        </p:nvSpPr>
        <p:spPr>
          <a:xfrm>
            <a:off x="5672508" y="1925967"/>
            <a:ext cx="630634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sz="2000" dirty="0" smtClean="0">
                <a:solidFill>
                  <a:schemeClr val="tx2">
                    <a:lumMod val="85000"/>
                    <a:lumOff val="15000"/>
                  </a:schemeClr>
                </a:solidFill>
                <a:latin typeface="Open Sans" panose="020B0606030504020204" pitchFamily="34" charset="0"/>
              </a:rPr>
              <a:t>Description Set Profile Interoperability</a:t>
            </a:r>
            <a:r>
              <a:rPr lang="en-US" sz="2000" noProof="0" dirty="0" smtClean="0">
                <a:solidFill>
                  <a:schemeClr val="tx2">
                    <a:lumMod val="85000"/>
                    <a:lumOff val="15000"/>
                  </a:schemeClr>
                </a:solidFill>
                <a:latin typeface="Open Sans" panose="020B0606030504020204" pitchFamily="34" charset="0"/>
              </a:rPr>
              <a:t>:</a:t>
            </a:r>
          </a:p>
          <a:p>
            <a:pPr>
              <a:defRPr/>
            </a:pPr>
            <a:endParaRPr lang="en-US" sz="300" noProof="0" dirty="0" smtClean="0">
              <a:solidFill>
                <a:schemeClr val="tx2">
                  <a:lumMod val="85000"/>
                  <a:lumOff val="15000"/>
                </a:schemeClr>
              </a:solidFill>
              <a:latin typeface="Open Sans" panose="020B0606030504020204" pitchFamily="34" charset="0"/>
            </a:endParaRPr>
          </a:p>
          <a:p>
            <a:pPr>
              <a:defRPr/>
            </a:pPr>
            <a:r>
              <a:rPr lang="en-US" sz="1500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Open Sans" panose="020B0606030504020204" pitchFamily="34" charset="0"/>
              </a:rPr>
              <a:t>- Shared formal vocabularies and constraints in records.</a:t>
            </a:r>
            <a:endParaRPr lang="en-GB" sz="1500" dirty="0">
              <a:solidFill>
                <a:schemeClr val="tx2">
                  <a:lumMod val="75000"/>
                  <a:lumOff val="25000"/>
                </a:schemeClr>
              </a:solidFill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="" xmlns:a16="http://schemas.microsoft.com/office/drawing/2014/main" id="{D21EF9FC-F363-4D04-8D70-B84B5D145B65}"/>
              </a:ext>
            </a:extLst>
          </p:cNvPr>
          <p:cNvSpPr txBox="1"/>
          <p:nvPr/>
        </p:nvSpPr>
        <p:spPr>
          <a:xfrm>
            <a:off x="4644825" y="2965883"/>
            <a:ext cx="6306344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dirty="0" smtClean="0">
                <a:solidFill>
                  <a:schemeClr val="tx2">
                    <a:lumMod val="85000"/>
                    <a:lumOff val="15000"/>
                  </a:schemeClr>
                </a:solidFill>
                <a:latin typeface="Open Sans" panose="020B0606030504020204" pitchFamily="34" charset="0"/>
              </a:rPr>
              <a:t>Description Set syntactic interoperability: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300" dirty="0" smtClean="0">
              <a:solidFill>
                <a:schemeClr val="tx2">
                  <a:lumMod val="85000"/>
                  <a:lumOff val="15000"/>
                </a:schemeClr>
              </a:solidFill>
              <a:latin typeface="Open Sans" panose="020B0606030504020204" pitchFamily="34" charset="0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00" dirty="0" smtClean="0">
              <a:solidFill>
                <a:schemeClr val="tx2">
                  <a:lumMod val="85000"/>
                  <a:lumOff val="15000"/>
                </a:schemeClr>
              </a:solidFill>
              <a:latin typeface="Open Sans" panose="020B0606030504020204" pitchFamily="34" charset="0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500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Open Sans" panose="020B0606030504020204" pitchFamily="34" charset="0"/>
              </a:rPr>
              <a:t>- Shared formal vocabularies in exchangeable records.</a:t>
            </a:r>
            <a:endParaRPr kumimoji="0" lang="en-GB" sz="15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75000"/>
                  <a:lumOff val="25000"/>
                </a:schemeClr>
              </a:solidFill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="" xmlns:a16="http://schemas.microsoft.com/office/drawing/2014/main" id="{3A837B94-CD7C-46F8-B906-D4E292308213}"/>
              </a:ext>
            </a:extLst>
          </p:cNvPr>
          <p:cNvSpPr txBox="1"/>
          <p:nvPr/>
        </p:nvSpPr>
        <p:spPr>
          <a:xfrm>
            <a:off x="3681878" y="4044371"/>
            <a:ext cx="6306344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dirty="0" smtClean="0">
                <a:solidFill>
                  <a:schemeClr val="tx2">
                    <a:lumMod val="85000"/>
                    <a:lumOff val="15000"/>
                  </a:schemeClr>
                </a:solidFill>
                <a:latin typeface="Open Sans" panose="020B0606030504020204" pitchFamily="34" charset="0"/>
              </a:rPr>
              <a:t>Formal semantic interoperability: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300" dirty="0" smtClean="0">
              <a:solidFill>
                <a:schemeClr val="tx2">
                  <a:lumMod val="85000"/>
                  <a:lumOff val="15000"/>
                </a:schemeClr>
              </a:solidFill>
              <a:latin typeface="Open Sans" panose="020B0606030504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00" dirty="0" smtClean="0">
              <a:solidFill>
                <a:schemeClr val="tx2">
                  <a:lumMod val="85000"/>
                  <a:lumOff val="15000"/>
                </a:schemeClr>
              </a:solidFill>
              <a:latin typeface="Open Sans" panose="020B0606030504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500" noProof="0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Open Sans" panose="020B0606030504020204" pitchFamily="34" charset="0"/>
              </a:rPr>
              <a:t>- </a:t>
            </a:r>
            <a:r>
              <a:rPr lang="en-US" sz="1500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Open Sans" panose="020B0606030504020204" pitchFamily="34" charset="0"/>
              </a:rPr>
              <a:t>Shared vocabularies based on formal semantics.</a:t>
            </a:r>
            <a:endParaRPr kumimoji="0" lang="en-GB" sz="15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75000"/>
                  <a:lumOff val="25000"/>
                </a:schemeClr>
              </a:solidFill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23" name="Oval 79">
            <a:extLst>
              <a:ext uri="{FF2B5EF4-FFF2-40B4-BE49-F238E27FC236}">
                <a16:creationId xmlns="" xmlns:a16="http://schemas.microsoft.com/office/drawing/2014/main" id="{FBD7A9DE-5368-417F-ABF5-80B8C8620883}"/>
              </a:ext>
            </a:extLst>
          </p:cNvPr>
          <p:cNvSpPr/>
          <p:nvPr/>
        </p:nvSpPr>
        <p:spPr>
          <a:xfrm>
            <a:off x="2101473" y="3952596"/>
            <a:ext cx="713499" cy="71987"/>
          </a:xfrm>
          <a:prstGeom prst="ellipse">
            <a:avLst/>
          </a:prstGeom>
          <a:solidFill>
            <a:schemeClr val="tx2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24" name="Group 27">
            <a:extLst>
              <a:ext uri="{FF2B5EF4-FFF2-40B4-BE49-F238E27FC236}">
                <a16:creationId xmlns="" xmlns:a16="http://schemas.microsoft.com/office/drawing/2014/main" id="{5F9464C1-0FA0-4509-97F0-B2B81B79FC25}"/>
              </a:ext>
            </a:extLst>
          </p:cNvPr>
          <p:cNvGrpSpPr/>
          <p:nvPr/>
        </p:nvGrpSpPr>
        <p:grpSpPr>
          <a:xfrm rot="20404528">
            <a:off x="606316" y="1712982"/>
            <a:ext cx="2035907" cy="2496179"/>
            <a:chOff x="4742068" y="1262522"/>
            <a:chExt cx="520700" cy="1146176"/>
          </a:xfrm>
          <a:solidFill>
            <a:schemeClr val="tx1"/>
          </a:solidFill>
        </p:grpSpPr>
        <p:sp>
          <p:nvSpPr>
            <p:cNvPr id="25" name="Freeform 6">
              <a:extLst>
                <a:ext uri="{FF2B5EF4-FFF2-40B4-BE49-F238E27FC236}">
                  <a16:creationId xmlns="" xmlns:a16="http://schemas.microsoft.com/office/drawing/2014/main" id="{2E70A360-E7E9-490A-B22E-72C3A97AE310}"/>
                </a:ext>
              </a:extLst>
            </p:cNvPr>
            <p:cNvSpPr>
              <a:spLocks/>
            </p:cNvSpPr>
            <p:nvPr/>
          </p:nvSpPr>
          <p:spPr bwMode="auto">
            <a:xfrm>
              <a:off x="4742068" y="1448260"/>
              <a:ext cx="520700" cy="960438"/>
            </a:xfrm>
            <a:custGeom>
              <a:avLst/>
              <a:gdLst>
                <a:gd name="T0" fmla="*/ 359 w 740"/>
                <a:gd name="T1" fmla="*/ 85 h 685"/>
                <a:gd name="T2" fmla="*/ 297 w 740"/>
                <a:gd name="T3" fmla="*/ 76 h 685"/>
                <a:gd name="T4" fmla="*/ 263 w 740"/>
                <a:gd name="T5" fmla="*/ 70 h 685"/>
                <a:gd name="T6" fmla="*/ 241 w 740"/>
                <a:gd name="T7" fmla="*/ 80 h 685"/>
                <a:gd name="T8" fmla="*/ 179 w 740"/>
                <a:gd name="T9" fmla="*/ 154 h 685"/>
                <a:gd name="T10" fmla="*/ 147 w 740"/>
                <a:gd name="T11" fmla="*/ 165 h 685"/>
                <a:gd name="T12" fmla="*/ 123 w 740"/>
                <a:gd name="T13" fmla="*/ 141 h 685"/>
                <a:gd name="T14" fmla="*/ 129 w 740"/>
                <a:gd name="T15" fmla="*/ 114 h 685"/>
                <a:gd name="T16" fmla="*/ 214 w 740"/>
                <a:gd name="T17" fmla="*/ 12 h 685"/>
                <a:gd name="T18" fmla="*/ 237 w 740"/>
                <a:gd name="T19" fmla="*/ 1 h 685"/>
                <a:gd name="T20" fmla="*/ 402 w 740"/>
                <a:gd name="T21" fmla="*/ 2 h 685"/>
                <a:gd name="T22" fmla="*/ 502 w 740"/>
                <a:gd name="T23" fmla="*/ 43 h 685"/>
                <a:gd name="T24" fmla="*/ 544 w 740"/>
                <a:gd name="T25" fmla="*/ 99 h 685"/>
                <a:gd name="T26" fmla="*/ 582 w 740"/>
                <a:gd name="T27" fmla="*/ 170 h 685"/>
                <a:gd name="T28" fmla="*/ 603 w 740"/>
                <a:gd name="T29" fmla="*/ 210 h 685"/>
                <a:gd name="T30" fmla="*/ 614 w 740"/>
                <a:gd name="T31" fmla="*/ 213 h 685"/>
                <a:gd name="T32" fmla="*/ 690 w 740"/>
                <a:gd name="T33" fmla="*/ 161 h 685"/>
                <a:gd name="T34" fmla="*/ 724 w 740"/>
                <a:gd name="T35" fmla="*/ 160 h 685"/>
                <a:gd name="T36" fmla="*/ 739 w 740"/>
                <a:gd name="T37" fmla="*/ 190 h 685"/>
                <a:gd name="T38" fmla="*/ 722 w 740"/>
                <a:gd name="T39" fmla="*/ 217 h 685"/>
                <a:gd name="T40" fmla="*/ 679 w 740"/>
                <a:gd name="T41" fmla="*/ 247 h 685"/>
                <a:gd name="T42" fmla="*/ 606 w 740"/>
                <a:gd name="T43" fmla="*/ 297 h 685"/>
                <a:gd name="T44" fmla="*/ 569 w 740"/>
                <a:gd name="T45" fmla="*/ 287 h 685"/>
                <a:gd name="T46" fmla="*/ 488 w 740"/>
                <a:gd name="T47" fmla="*/ 170 h 685"/>
                <a:gd name="T48" fmla="*/ 486 w 740"/>
                <a:gd name="T49" fmla="*/ 168 h 685"/>
                <a:gd name="T50" fmla="*/ 423 w 740"/>
                <a:gd name="T51" fmla="*/ 257 h 685"/>
                <a:gd name="T52" fmla="*/ 434 w 740"/>
                <a:gd name="T53" fmla="*/ 268 h 685"/>
                <a:gd name="T54" fmla="*/ 554 w 740"/>
                <a:gd name="T55" fmla="*/ 374 h 685"/>
                <a:gd name="T56" fmla="*/ 570 w 740"/>
                <a:gd name="T57" fmla="*/ 388 h 685"/>
                <a:gd name="T58" fmla="*/ 583 w 740"/>
                <a:gd name="T59" fmla="*/ 419 h 685"/>
                <a:gd name="T60" fmla="*/ 583 w 740"/>
                <a:gd name="T61" fmla="*/ 483 h 685"/>
                <a:gd name="T62" fmla="*/ 584 w 740"/>
                <a:gd name="T63" fmla="*/ 637 h 685"/>
                <a:gd name="T64" fmla="*/ 563 w 740"/>
                <a:gd name="T65" fmla="*/ 674 h 685"/>
                <a:gd name="T66" fmla="*/ 505 w 740"/>
                <a:gd name="T67" fmla="*/ 652 h 685"/>
                <a:gd name="T68" fmla="*/ 503 w 740"/>
                <a:gd name="T69" fmla="*/ 637 h 685"/>
                <a:gd name="T70" fmla="*/ 503 w 740"/>
                <a:gd name="T71" fmla="*/ 465 h 685"/>
                <a:gd name="T72" fmla="*/ 485 w 740"/>
                <a:gd name="T73" fmla="*/ 431 h 685"/>
                <a:gd name="T74" fmla="*/ 361 w 740"/>
                <a:gd name="T75" fmla="*/ 345 h 685"/>
                <a:gd name="T76" fmla="*/ 359 w 740"/>
                <a:gd name="T77" fmla="*/ 344 h 685"/>
                <a:gd name="T78" fmla="*/ 330 w 740"/>
                <a:gd name="T79" fmla="*/ 384 h 685"/>
                <a:gd name="T80" fmla="*/ 291 w 740"/>
                <a:gd name="T81" fmla="*/ 437 h 685"/>
                <a:gd name="T82" fmla="*/ 259 w 740"/>
                <a:gd name="T83" fmla="*/ 454 h 685"/>
                <a:gd name="T84" fmla="*/ 41 w 740"/>
                <a:gd name="T85" fmla="*/ 455 h 685"/>
                <a:gd name="T86" fmla="*/ 1 w 740"/>
                <a:gd name="T87" fmla="*/ 412 h 685"/>
                <a:gd name="T88" fmla="*/ 42 w 740"/>
                <a:gd name="T89" fmla="*/ 373 h 685"/>
                <a:gd name="T90" fmla="*/ 205 w 740"/>
                <a:gd name="T91" fmla="*/ 373 h 685"/>
                <a:gd name="T92" fmla="*/ 237 w 740"/>
                <a:gd name="T93" fmla="*/ 352 h 685"/>
                <a:gd name="T94" fmla="*/ 271 w 740"/>
                <a:gd name="T95" fmla="*/ 278 h 685"/>
                <a:gd name="T96" fmla="*/ 304 w 740"/>
                <a:gd name="T97" fmla="*/ 206 h 685"/>
                <a:gd name="T98" fmla="*/ 334 w 740"/>
                <a:gd name="T99" fmla="*/ 141 h 685"/>
                <a:gd name="T100" fmla="*/ 358 w 740"/>
                <a:gd name="T101" fmla="*/ 88 h 685"/>
                <a:gd name="T102" fmla="*/ 359 w 740"/>
                <a:gd name="T103" fmla="*/ 85 h 6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740" h="685">
                  <a:moveTo>
                    <a:pt x="359" y="85"/>
                  </a:moveTo>
                  <a:cubicBezTo>
                    <a:pt x="338" y="82"/>
                    <a:pt x="318" y="79"/>
                    <a:pt x="297" y="76"/>
                  </a:cubicBezTo>
                  <a:cubicBezTo>
                    <a:pt x="286" y="74"/>
                    <a:pt x="274" y="72"/>
                    <a:pt x="263" y="70"/>
                  </a:cubicBezTo>
                  <a:cubicBezTo>
                    <a:pt x="253" y="69"/>
                    <a:pt x="247" y="73"/>
                    <a:pt x="241" y="80"/>
                  </a:cubicBezTo>
                  <a:cubicBezTo>
                    <a:pt x="220" y="105"/>
                    <a:pt x="200" y="129"/>
                    <a:pt x="179" y="154"/>
                  </a:cubicBezTo>
                  <a:cubicBezTo>
                    <a:pt x="171" y="164"/>
                    <a:pt x="159" y="168"/>
                    <a:pt x="147" y="165"/>
                  </a:cubicBezTo>
                  <a:cubicBezTo>
                    <a:pt x="134" y="162"/>
                    <a:pt x="126" y="154"/>
                    <a:pt x="123" y="141"/>
                  </a:cubicBezTo>
                  <a:cubicBezTo>
                    <a:pt x="120" y="132"/>
                    <a:pt x="122" y="122"/>
                    <a:pt x="129" y="114"/>
                  </a:cubicBezTo>
                  <a:cubicBezTo>
                    <a:pt x="157" y="80"/>
                    <a:pt x="185" y="46"/>
                    <a:pt x="214" y="12"/>
                  </a:cubicBezTo>
                  <a:cubicBezTo>
                    <a:pt x="220" y="5"/>
                    <a:pt x="227" y="1"/>
                    <a:pt x="237" y="1"/>
                  </a:cubicBezTo>
                  <a:cubicBezTo>
                    <a:pt x="292" y="1"/>
                    <a:pt x="347" y="0"/>
                    <a:pt x="402" y="2"/>
                  </a:cubicBezTo>
                  <a:cubicBezTo>
                    <a:pt x="440" y="3"/>
                    <a:pt x="474" y="18"/>
                    <a:pt x="502" y="43"/>
                  </a:cubicBezTo>
                  <a:cubicBezTo>
                    <a:pt x="520" y="59"/>
                    <a:pt x="533" y="79"/>
                    <a:pt x="544" y="99"/>
                  </a:cubicBezTo>
                  <a:cubicBezTo>
                    <a:pt x="556" y="123"/>
                    <a:pt x="569" y="147"/>
                    <a:pt x="582" y="170"/>
                  </a:cubicBezTo>
                  <a:cubicBezTo>
                    <a:pt x="589" y="184"/>
                    <a:pt x="596" y="197"/>
                    <a:pt x="603" y="210"/>
                  </a:cubicBezTo>
                  <a:cubicBezTo>
                    <a:pt x="606" y="215"/>
                    <a:pt x="610" y="216"/>
                    <a:pt x="614" y="213"/>
                  </a:cubicBezTo>
                  <a:cubicBezTo>
                    <a:pt x="640" y="196"/>
                    <a:pt x="665" y="178"/>
                    <a:pt x="690" y="161"/>
                  </a:cubicBezTo>
                  <a:cubicBezTo>
                    <a:pt x="701" y="154"/>
                    <a:pt x="713" y="154"/>
                    <a:pt x="724" y="160"/>
                  </a:cubicBezTo>
                  <a:cubicBezTo>
                    <a:pt x="734" y="167"/>
                    <a:pt x="740" y="177"/>
                    <a:pt x="739" y="190"/>
                  </a:cubicBezTo>
                  <a:cubicBezTo>
                    <a:pt x="739" y="202"/>
                    <a:pt x="732" y="210"/>
                    <a:pt x="722" y="217"/>
                  </a:cubicBezTo>
                  <a:cubicBezTo>
                    <a:pt x="707" y="227"/>
                    <a:pt x="693" y="237"/>
                    <a:pt x="679" y="247"/>
                  </a:cubicBezTo>
                  <a:cubicBezTo>
                    <a:pt x="655" y="263"/>
                    <a:pt x="631" y="280"/>
                    <a:pt x="606" y="297"/>
                  </a:cubicBezTo>
                  <a:cubicBezTo>
                    <a:pt x="593" y="305"/>
                    <a:pt x="577" y="299"/>
                    <a:pt x="569" y="287"/>
                  </a:cubicBezTo>
                  <a:cubicBezTo>
                    <a:pt x="542" y="248"/>
                    <a:pt x="515" y="209"/>
                    <a:pt x="488" y="170"/>
                  </a:cubicBezTo>
                  <a:cubicBezTo>
                    <a:pt x="488" y="170"/>
                    <a:pt x="487" y="169"/>
                    <a:pt x="486" y="168"/>
                  </a:cubicBezTo>
                  <a:cubicBezTo>
                    <a:pt x="465" y="198"/>
                    <a:pt x="444" y="227"/>
                    <a:pt x="423" y="257"/>
                  </a:cubicBezTo>
                  <a:cubicBezTo>
                    <a:pt x="427" y="261"/>
                    <a:pt x="431" y="265"/>
                    <a:pt x="434" y="268"/>
                  </a:cubicBezTo>
                  <a:cubicBezTo>
                    <a:pt x="474" y="303"/>
                    <a:pt x="514" y="338"/>
                    <a:pt x="554" y="374"/>
                  </a:cubicBezTo>
                  <a:cubicBezTo>
                    <a:pt x="559" y="378"/>
                    <a:pt x="565" y="383"/>
                    <a:pt x="570" y="388"/>
                  </a:cubicBezTo>
                  <a:cubicBezTo>
                    <a:pt x="579" y="396"/>
                    <a:pt x="583" y="407"/>
                    <a:pt x="583" y="419"/>
                  </a:cubicBezTo>
                  <a:cubicBezTo>
                    <a:pt x="583" y="440"/>
                    <a:pt x="583" y="461"/>
                    <a:pt x="583" y="483"/>
                  </a:cubicBezTo>
                  <a:cubicBezTo>
                    <a:pt x="584" y="534"/>
                    <a:pt x="584" y="585"/>
                    <a:pt x="584" y="637"/>
                  </a:cubicBezTo>
                  <a:cubicBezTo>
                    <a:pt x="584" y="653"/>
                    <a:pt x="577" y="666"/>
                    <a:pt x="563" y="674"/>
                  </a:cubicBezTo>
                  <a:cubicBezTo>
                    <a:pt x="541" y="685"/>
                    <a:pt x="513" y="676"/>
                    <a:pt x="505" y="652"/>
                  </a:cubicBezTo>
                  <a:cubicBezTo>
                    <a:pt x="503" y="647"/>
                    <a:pt x="503" y="642"/>
                    <a:pt x="503" y="637"/>
                  </a:cubicBezTo>
                  <a:cubicBezTo>
                    <a:pt x="502" y="579"/>
                    <a:pt x="502" y="522"/>
                    <a:pt x="503" y="465"/>
                  </a:cubicBezTo>
                  <a:cubicBezTo>
                    <a:pt x="503" y="450"/>
                    <a:pt x="498" y="439"/>
                    <a:pt x="485" y="431"/>
                  </a:cubicBezTo>
                  <a:cubicBezTo>
                    <a:pt x="444" y="402"/>
                    <a:pt x="402" y="373"/>
                    <a:pt x="361" y="345"/>
                  </a:cubicBezTo>
                  <a:cubicBezTo>
                    <a:pt x="361" y="344"/>
                    <a:pt x="360" y="344"/>
                    <a:pt x="359" y="344"/>
                  </a:cubicBezTo>
                  <a:cubicBezTo>
                    <a:pt x="350" y="357"/>
                    <a:pt x="340" y="371"/>
                    <a:pt x="330" y="384"/>
                  </a:cubicBezTo>
                  <a:cubicBezTo>
                    <a:pt x="317" y="402"/>
                    <a:pt x="304" y="420"/>
                    <a:pt x="291" y="437"/>
                  </a:cubicBezTo>
                  <a:cubicBezTo>
                    <a:pt x="283" y="448"/>
                    <a:pt x="273" y="454"/>
                    <a:pt x="259" y="454"/>
                  </a:cubicBezTo>
                  <a:cubicBezTo>
                    <a:pt x="186" y="454"/>
                    <a:pt x="113" y="455"/>
                    <a:pt x="41" y="455"/>
                  </a:cubicBezTo>
                  <a:cubicBezTo>
                    <a:pt x="17" y="455"/>
                    <a:pt x="0" y="435"/>
                    <a:pt x="1" y="412"/>
                  </a:cubicBezTo>
                  <a:cubicBezTo>
                    <a:pt x="1" y="390"/>
                    <a:pt x="21" y="373"/>
                    <a:pt x="42" y="373"/>
                  </a:cubicBezTo>
                  <a:cubicBezTo>
                    <a:pt x="97" y="373"/>
                    <a:pt x="151" y="373"/>
                    <a:pt x="205" y="373"/>
                  </a:cubicBezTo>
                  <a:cubicBezTo>
                    <a:pt x="226" y="373"/>
                    <a:pt x="231" y="367"/>
                    <a:pt x="237" y="352"/>
                  </a:cubicBezTo>
                  <a:cubicBezTo>
                    <a:pt x="248" y="327"/>
                    <a:pt x="260" y="303"/>
                    <a:pt x="271" y="278"/>
                  </a:cubicBezTo>
                  <a:cubicBezTo>
                    <a:pt x="282" y="254"/>
                    <a:pt x="293" y="230"/>
                    <a:pt x="304" y="206"/>
                  </a:cubicBezTo>
                  <a:cubicBezTo>
                    <a:pt x="314" y="184"/>
                    <a:pt x="324" y="163"/>
                    <a:pt x="334" y="141"/>
                  </a:cubicBezTo>
                  <a:cubicBezTo>
                    <a:pt x="342" y="123"/>
                    <a:pt x="350" y="106"/>
                    <a:pt x="358" y="88"/>
                  </a:cubicBezTo>
                  <a:cubicBezTo>
                    <a:pt x="358" y="88"/>
                    <a:pt x="358" y="87"/>
                    <a:pt x="359" y="8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7">
              <a:extLst>
                <a:ext uri="{FF2B5EF4-FFF2-40B4-BE49-F238E27FC236}">
                  <a16:creationId xmlns="" xmlns:a16="http://schemas.microsoft.com/office/drawing/2014/main" id="{E0822EEE-CBC2-4122-AC69-C7A2F5024F90}"/>
                </a:ext>
              </a:extLst>
            </p:cNvPr>
            <p:cNvSpPr>
              <a:spLocks/>
            </p:cNvSpPr>
            <p:nvPr/>
          </p:nvSpPr>
          <p:spPr bwMode="auto">
            <a:xfrm>
              <a:off x="5054806" y="1262522"/>
              <a:ext cx="111125" cy="219075"/>
            </a:xfrm>
            <a:custGeom>
              <a:avLst/>
              <a:gdLst>
                <a:gd name="T0" fmla="*/ 78 w 157"/>
                <a:gd name="T1" fmla="*/ 0 h 156"/>
                <a:gd name="T2" fmla="*/ 157 w 157"/>
                <a:gd name="T3" fmla="*/ 78 h 156"/>
                <a:gd name="T4" fmla="*/ 79 w 157"/>
                <a:gd name="T5" fmla="*/ 156 h 156"/>
                <a:gd name="T6" fmla="*/ 0 w 157"/>
                <a:gd name="T7" fmla="*/ 78 h 156"/>
                <a:gd name="T8" fmla="*/ 78 w 157"/>
                <a:gd name="T9" fmla="*/ 0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7" h="156">
                  <a:moveTo>
                    <a:pt x="78" y="0"/>
                  </a:moveTo>
                  <a:cubicBezTo>
                    <a:pt x="123" y="0"/>
                    <a:pt x="157" y="34"/>
                    <a:pt x="157" y="78"/>
                  </a:cubicBezTo>
                  <a:cubicBezTo>
                    <a:pt x="156" y="121"/>
                    <a:pt x="123" y="156"/>
                    <a:pt x="79" y="156"/>
                  </a:cubicBezTo>
                  <a:cubicBezTo>
                    <a:pt x="34" y="156"/>
                    <a:pt x="0" y="122"/>
                    <a:pt x="0" y="78"/>
                  </a:cubicBezTo>
                  <a:cubicBezTo>
                    <a:pt x="0" y="33"/>
                    <a:pt x="34" y="0"/>
                    <a:pt x="78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1" name="Oval 80">
            <a:extLst>
              <a:ext uri="{FF2B5EF4-FFF2-40B4-BE49-F238E27FC236}">
                <a16:creationId xmlns="" xmlns:a16="http://schemas.microsoft.com/office/drawing/2014/main" id="{28DE37FC-A6EA-40B6-812D-B1B4DEAC1533}"/>
              </a:ext>
            </a:extLst>
          </p:cNvPr>
          <p:cNvSpPr/>
          <p:nvPr/>
        </p:nvSpPr>
        <p:spPr>
          <a:xfrm>
            <a:off x="844656" y="4982054"/>
            <a:ext cx="353584" cy="78931"/>
          </a:xfrm>
          <a:prstGeom prst="ellipse">
            <a:avLst/>
          </a:prstGeom>
          <a:solidFill>
            <a:schemeClr val="tx2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4" name="TextBox 38">
            <a:extLst>
              <a:ext uri="{FF2B5EF4-FFF2-40B4-BE49-F238E27FC236}">
                <a16:creationId xmlns="" xmlns:a16="http://schemas.microsoft.com/office/drawing/2014/main" id="{3A837B94-CD7C-46F8-B906-D4E292308213}"/>
              </a:ext>
            </a:extLst>
          </p:cNvPr>
          <p:cNvSpPr txBox="1"/>
          <p:nvPr/>
        </p:nvSpPr>
        <p:spPr>
          <a:xfrm>
            <a:off x="2636233" y="5057230"/>
            <a:ext cx="6306344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defRPr/>
            </a:pPr>
            <a:r>
              <a:rPr lang="en-US" sz="2000" dirty="0">
                <a:solidFill>
                  <a:schemeClr val="tx2">
                    <a:lumMod val="85000"/>
                    <a:lumOff val="15000"/>
                  </a:schemeClr>
                </a:solidFill>
                <a:latin typeface="Open Sans" panose="020B0606030504020204" pitchFamily="34" charset="0"/>
              </a:rPr>
              <a:t>Shared term definitions:</a:t>
            </a:r>
          </a:p>
          <a:p>
            <a:pPr algn="just">
              <a:defRPr/>
            </a:pPr>
            <a:endParaRPr lang="en-US" sz="100" dirty="0">
              <a:solidFill>
                <a:schemeClr val="tx2">
                  <a:lumMod val="85000"/>
                  <a:lumOff val="15000"/>
                </a:schemeClr>
              </a:solidFill>
              <a:latin typeface="Open Sans" panose="020B0606030504020204" pitchFamily="34" charset="0"/>
            </a:endParaRPr>
          </a:p>
          <a:p>
            <a:pPr lvl="0" algn="just">
              <a:defRPr/>
            </a:pPr>
            <a:r>
              <a:rPr lang="en-GB" sz="1500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Open Sans"/>
                <a:ea typeface="Noto Sans" panose="020B0502040504020204" pitchFamily="34"/>
                <a:cs typeface="Noto Sans" panose="020B0502040504020204" pitchFamily="34"/>
              </a:rPr>
              <a:t>- </a:t>
            </a:r>
            <a:r>
              <a:rPr lang="en-GB" sz="1500" dirty="0">
                <a:solidFill>
                  <a:schemeClr val="tx2">
                    <a:lumMod val="75000"/>
                    <a:lumOff val="25000"/>
                  </a:schemeClr>
                </a:solidFill>
                <a:latin typeface="Open Sans"/>
                <a:ea typeface="Noto Sans" panose="020B0502040504020204" pitchFamily="34"/>
                <a:cs typeface="Noto Sans" panose="020B0502040504020204" pitchFamily="34"/>
              </a:rPr>
              <a:t>Shared vocabularies defined in natural language.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750" dirty="0" smtClean="0">
              <a:solidFill>
                <a:schemeClr val="tx2">
                  <a:lumMod val="85000"/>
                  <a:lumOff val="15000"/>
                </a:schemeClr>
              </a:solidFill>
              <a:latin typeface="Open Sans" panose="020B0606030504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750" dirty="0" smtClean="0">
              <a:solidFill>
                <a:schemeClr val="tx2">
                  <a:lumMod val="85000"/>
                  <a:lumOff val="15000"/>
                </a:schemeClr>
              </a:solidFill>
              <a:latin typeface="Open Sans" panose="020B0606030504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300" dirty="0" smtClean="0">
              <a:solidFill>
                <a:schemeClr val="tx2">
                  <a:lumMod val="85000"/>
                  <a:lumOff val="15000"/>
                </a:schemeClr>
              </a:solidFill>
              <a:latin typeface="Open Sans" panose="020B0606030504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00" dirty="0" smtClean="0">
              <a:solidFill>
                <a:schemeClr val="tx2">
                  <a:lumMod val="85000"/>
                  <a:lumOff val="15000"/>
                </a:schemeClr>
              </a:solidFill>
              <a:latin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26979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89013" y="4340719"/>
            <a:ext cx="12192000" cy="2501900"/>
            <a:chOff x="0" y="5204122"/>
            <a:chExt cx="10506757" cy="1653878"/>
          </a:xfrm>
          <a:solidFill>
            <a:schemeClr val="accent4"/>
          </a:solidFill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xmlns="" id="{AF1809E0-EEBE-4DEB-8C61-2E1A5676AA41}"/>
                </a:ext>
              </a:extLst>
            </p:cNvPr>
            <p:cNvSpPr/>
            <p:nvPr/>
          </p:nvSpPr>
          <p:spPr>
            <a:xfrm>
              <a:off x="6304165" y="5204123"/>
              <a:ext cx="2102127" cy="165387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xmlns="" id="{AF1809E0-EEBE-4DEB-8C61-2E1A5676AA41}"/>
                </a:ext>
              </a:extLst>
            </p:cNvPr>
            <p:cNvSpPr/>
            <p:nvPr/>
          </p:nvSpPr>
          <p:spPr>
            <a:xfrm>
              <a:off x="8404630" y="5204123"/>
              <a:ext cx="2102127" cy="165387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xmlns="" id="{AF1809E0-EEBE-4DEB-8C61-2E1A5676AA41}"/>
                </a:ext>
              </a:extLst>
            </p:cNvPr>
            <p:cNvSpPr/>
            <p:nvPr/>
          </p:nvSpPr>
          <p:spPr>
            <a:xfrm>
              <a:off x="0" y="5204123"/>
              <a:ext cx="2102127" cy="165387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xmlns="" id="{AF1809E0-EEBE-4DEB-8C61-2E1A5676AA41}"/>
                </a:ext>
              </a:extLst>
            </p:cNvPr>
            <p:cNvSpPr/>
            <p:nvPr/>
          </p:nvSpPr>
          <p:spPr>
            <a:xfrm>
              <a:off x="4203146" y="5204123"/>
              <a:ext cx="2102127" cy="165387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xmlns="" id="{AF1809E0-EEBE-4DEB-8C61-2E1A5676AA41}"/>
                </a:ext>
              </a:extLst>
            </p:cNvPr>
            <p:cNvSpPr/>
            <p:nvPr/>
          </p:nvSpPr>
          <p:spPr>
            <a:xfrm>
              <a:off x="2101573" y="5204122"/>
              <a:ext cx="2102127" cy="165387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25" name="TextBox 24">
            <a:extLst>
              <a:ext uri="{FF2B5EF4-FFF2-40B4-BE49-F238E27FC236}">
                <a16:creationId xmlns:a16="http://schemas.microsoft.com/office/drawing/2014/main" xmlns="" id="{E096CA70-0FA4-4C69-9A3F-8CEDD606DB28}"/>
              </a:ext>
            </a:extLst>
          </p:cNvPr>
          <p:cNvSpPr txBox="1"/>
          <p:nvPr/>
        </p:nvSpPr>
        <p:spPr>
          <a:xfrm>
            <a:off x="89013" y="5984841"/>
            <a:ext cx="235478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en-GB" sz="2500" dirty="0" smtClean="0">
                <a:solidFill>
                  <a:srgbClr val="FFFFFF"/>
                </a:solidFill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15 </a:t>
            </a:r>
            <a:r>
              <a:rPr lang="en-GB" sz="2500" dirty="0" err="1" smtClean="0">
                <a:solidFill>
                  <a:srgbClr val="FFFFFF"/>
                </a:solidFill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Elementos</a:t>
            </a:r>
            <a:endParaRPr lang="en-GB" sz="2500" dirty="0" smtClean="0">
              <a:solidFill>
                <a:srgbClr val="FFFFFF"/>
              </a:solidFill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  <a:p>
            <a:pPr lvl="0" algn="ctr">
              <a:defRPr/>
            </a:pPr>
            <a:r>
              <a:rPr kumimoji="0" lang="en-GB" sz="250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Dublin Core</a:t>
            </a:r>
            <a:endParaRPr kumimoji="0" lang="en-GB" sz="250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xmlns="" id="{E5CDC466-23DA-4A95-B4EB-C4F5213D4396}"/>
              </a:ext>
            </a:extLst>
          </p:cNvPr>
          <p:cNvSpPr txBox="1"/>
          <p:nvPr/>
        </p:nvSpPr>
        <p:spPr>
          <a:xfrm>
            <a:off x="4410161" y="5976749"/>
            <a:ext cx="232241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en-US" sz="2500" noProof="0" dirty="0" err="1" smtClean="0">
                <a:solidFill>
                  <a:srgbClr val="FFFFFF"/>
                </a:solidFill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Linguagem</a:t>
            </a:r>
            <a:r>
              <a:rPr lang="en-US" sz="2500" noProof="0" dirty="0" smtClean="0">
                <a:solidFill>
                  <a:srgbClr val="FFFFFF"/>
                </a:solidFill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 Natural</a:t>
            </a:r>
            <a:endParaRPr kumimoji="0" lang="en-GB" sz="250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xmlns="" id="{03334E38-B15E-4845-8669-45F8FCD9BAF5}"/>
              </a:ext>
            </a:extLst>
          </p:cNvPr>
          <p:cNvSpPr txBox="1"/>
          <p:nvPr/>
        </p:nvSpPr>
        <p:spPr>
          <a:xfrm>
            <a:off x="9483866" y="5986005"/>
            <a:ext cx="279714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en-US" sz="2500" dirty="0" err="1" smtClean="0">
                <a:solidFill>
                  <a:srgbClr val="FFFFFF"/>
                </a:solidFill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Interoperabilidade</a:t>
            </a:r>
            <a:r>
              <a:rPr lang="en-US" sz="2500" dirty="0" smtClean="0">
                <a:solidFill>
                  <a:srgbClr val="FFFFFF"/>
                </a:solidFill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 Informal</a:t>
            </a:r>
            <a:endParaRPr kumimoji="0" lang="en-GB" sz="250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71" name="Oval 70">
            <a:extLst>
              <a:ext uri="{FF2B5EF4-FFF2-40B4-BE49-F238E27FC236}">
                <a16:creationId xmlns:a16="http://schemas.microsoft.com/office/drawing/2014/main" xmlns="" id="{49B6C0CB-CEA6-438B-A74C-3452708CFC87}"/>
              </a:ext>
            </a:extLst>
          </p:cNvPr>
          <p:cNvSpPr/>
          <p:nvPr/>
        </p:nvSpPr>
        <p:spPr>
          <a:xfrm>
            <a:off x="11512283" y="243039"/>
            <a:ext cx="451117" cy="451117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6</a:t>
            </a:r>
            <a:endParaRPr lang="en-GB" dirty="0"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2" name="Símbolo de 'Não' 1"/>
          <p:cNvSpPr/>
          <p:nvPr/>
        </p:nvSpPr>
        <p:spPr>
          <a:xfrm>
            <a:off x="2922789" y="4866323"/>
            <a:ext cx="1181437" cy="1014770"/>
          </a:xfrm>
          <a:prstGeom prst="noSmoking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xmlns="" id="{4063F589-818F-47CE-83D1-E8F35397C17A}"/>
              </a:ext>
            </a:extLst>
          </p:cNvPr>
          <p:cNvSpPr txBox="1"/>
          <p:nvPr/>
        </p:nvSpPr>
        <p:spPr>
          <a:xfrm>
            <a:off x="2701461" y="5135181"/>
            <a:ext cx="1624094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en-US" sz="2500" noProof="0" dirty="0" smtClean="0">
                <a:solidFill>
                  <a:srgbClr val="FFFFFF"/>
                </a:solidFill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URIs</a:t>
            </a:r>
            <a:endParaRPr kumimoji="0" lang="en-GB" sz="250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60" name="Símbolo de 'Não' 59"/>
          <p:cNvSpPr/>
          <p:nvPr/>
        </p:nvSpPr>
        <p:spPr>
          <a:xfrm>
            <a:off x="7559974" y="4937303"/>
            <a:ext cx="1181437" cy="1014770"/>
          </a:xfrm>
          <a:prstGeom prst="noSmoking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xmlns="" id="{1DC5CF9E-B314-4F68-80D8-9A9A658BDEAF}"/>
              </a:ext>
            </a:extLst>
          </p:cNvPr>
          <p:cNvSpPr txBox="1"/>
          <p:nvPr/>
        </p:nvSpPr>
        <p:spPr>
          <a:xfrm>
            <a:off x="6781129" y="5013801"/>
            <a:ext cx="273912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kumimoji="0" lang="en-US" sz="2500" i="0" u="none" strike="noStrike" kern="1200" cap="none" spc="0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Abstract</a:t>
            </a:r>
            <a:r>
              <a:rPr kumimoji="0" lang="en-US" sz="2500" i="0" u="none" strike="noStrike" kern="1200" cap="none" spc="0" normalizeH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 Model</a:t>
            </a:r>
          </a:p>
          <a:p>
            <a:pPr lvl="0" algn="ctr">
              <a:defRPr/>
            </a:pPr>
            <a:r>
              <a:rPr lang="en-US" sz="2500" baseline="0" noProof="0" dirty="0" smtClean="0">
                <a:solidFill>
                  <a:srgbClr val="FFFFFF"/>
                </a:solidFill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DCMI</a:t>
            </a:r>
            <a:endParaRPr kumimoji="0" lang="en-GB" sz="250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865848" y="1561760"/>
            <a:ext cx="10131228" cy="23329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 algn="just">
              <a:lnSpc>
                <a:spcPct val="80000"/>
              </a:lnSpc>
              <a:spcBef>
                <a:spcPts val="1000"/>
              </a:spcBef>
              <a:buFont typeface="Wingdings" panose="05000000000000000000" pitchFamily="2" charset="2"/>
              <a:buChar char="Ø"/>
              <a:defRPr/>
            </a:pPr>
            <a:r>
              <a:rPr lang="pt-BR" sz="2600" dirty="0" smtClean="0"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Os 15 elementos Dublin Core fornecem um vocabulário de conceitos com definições em linguagem natural. Tal vocabulário fornecem uma base para partilha de significados entre grupos de pessoas – uma interoperabilidade informal – que não requer a utilização de </a:t>
            </a:r>
            <a:r>
              <a:rPr lang="pt-BR" sz="2600" dirty="0" err="1" smtClean="0"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URIs</a:t>
            </a:r>
            <a:r>
              <a:rPr lang="pt-BR" sz="2600" dirty="0" smtClean="0"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 para referenciar termos, domínios e contra domínios, nem construções de alto nível como o modelo abstrato da DCMI.</a:t>
            </a:r>
            <a:endParaRPr lang="pt-BR" sz="2600" dirty="0"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17" name="TextBox 4">
            <a:extLst>
              <a:ext uri="{FF2B5EF4-FFF2-40B4-BE49-F238E27FC236}">
                <a16:creationId xmlns="" xmlns:a16="http://schemas.microsoft.com/office/drawing/2014/main" id="{6699AC3C-FE44-4341-B799-F20DE8937C2B}"/>
              </a:ext>
            </a:extLst>
          </p:cNvPr>
          <p:cNvSpPr txBox="1"/>
          <p:nvPr/>
        </p:nvSpPr>
        <p:spPr>
          <a:xfrm>
            <a:off x="1202749" y="235148"/>
            <a:ext cx="9673702" cy="14003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sz="3500" dirty="0" err="1">
                <a:solidFill>
                  <a:schemeClr val="tx2">
                    <a:lumMod val="85000"/>
                    <a:lumOff val="15000"/>
                  </a:schemeClr>
                </a:solidFill>
                <a:latin typeface="Open Sans" panose="020B0606030504020204" pitchFamily="34" charset="0"/>
              </a:rPr>
              <a:t>Nível</a:t>
            </a:r>
            <a:r>
              <a:rPr lang="en-US" sz="3500" dirty="0">
                <a:solidFill>
                  <a:schemeClr val="tx2">
                    <a:lumMod val="85000"/>
                    <a:lumOff val="15000"/>
                  </a:schemeClr>
                </a:solidFill>
                <a:latin typeface="Open Sans" panose="020B0606030504020204" pitchFamily="34" charset="0"/>
              </a:rPr>
              <a:t> 1 - Shared term </a:t>
            </a:r>
            <a:r>
              <a:rPr lang="en-US" sz="3500" dirty="0" smtClean="0">
                <a:solidFill>
                  <a:schemeClr val="tx2">
                    <a:lumMod val="85000"/>
                    <a:lumOff val="15000"/>
                  </a:schemeClr>
                </a:solidFill>
                <a:latin typeface="Open Sans" panose="020B0606030504020204" pitchFamily="34" charset="0"/>
              </a:rPr>
              <a:t>definitions</a:t>
            </a:r>
            <a:endParaRPr lang="en-US" sz="3500" dirty="0">
              <a:solidFill>
                <a:schemeClr val="tx2">
                  <a:lumMod val="85000"/>
                  <a:lumOff val="15000"/>
                </a:schemeClr>
              </a:solidFill>
              <a:latin typeface="Open Sans" panose="020B0606030504020204" pitchFamily="34" charset="0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50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42091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1699327"/>
            <a:ext cx="12192000" cy="5158673"/>
          </a:xfrm>
          <a:prstGeom prst="rect">
            <a:avLst/>
          </a:prstGeom>
          <a:solidFill>
            <a:srgbClr val="007A7D"/>
          </a:solidFill>
        </p:spPr>
      </p:pic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6699AC3C-FE44-4341-B799-F20DE8937C2B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8200" y="568945"/>
            <a:ext cx="10515600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500" u="sng" dirty="0" err="1" smtClean="0"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Os</a:t>
            </a:r>
            <a:r>
              <a:rPr lang="en-US" sz="3500" u="sng" dirty="0" smtClean="0"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 15 </a:t>
            </a:r>
            <a:r>
              <a:rPr lang="en-US" sz="3500" u="sng" dirty="0" err="1" smtClean="0"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Elementos</a:t>
            </a:r>
            <a:r>
              <a:rPr lang="en-US" sz="3500" u="sng" dirty="0" smtClean="0"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 Dublin Core - DCMES</a:t>
            </a:r>
            <a:endParaRPr kumimoji="0" lang="en-US" sz="3500" i="0" u="sng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6" name="Oval 36">
            <a:extLst>
              <a:ext uri="{FF2B5EF4-FFF2-40B4-BE49-F238E27FC236}">
                <a16:creationId xmlns="" xmlns:a16="http://schemas.microsoft.com/office/drawing/2014/main" id="{B47E0894-5FF6-4780-839E-0268CFD65858}"/>
              </a:ext>
            </a:extLst>
          </p:cNvPr>
          <p:cNvSpPr/>
          <p:nvPr/>
        </p:nvSpPr>
        <p:spPr>
          <a:xfrm>
            <a:off x="11512283" y="243039"/>
            <a:ext cx="451117" cy="451117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7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24167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964" y="4356098"/>
            <a:ext cx="12192000" cy="2501900"/>
            <a:chOff x="0" y="5204122"/>
            <a:chExt cx="10506757" cy="1653878"/>
          </a:xfrm>
          <a:solidFill>
            <a:schemeClr val="accent1"/>
          </a:solidFill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xmlns="" id="{AF1809E0-EEBE-4DEB-8C61-2E1A5676AA41}"/>
                </a:ext>
              </a:extLst>
            </p:cNvPr>
            <p:cNvSpPr/>
            <p:nvPr/>
          </p:nvSpPr>
          <p:spPr>
            <a:xfrm>
              <a:off x="6304165" y="5204123"/>
              <a:ext cx="2102127" cy="165387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xmlns="" id="{AF1809E0-EEBE-4DEB-8C61-2E1A5676AA41}"/>
                </a:ext>
              </a:extLst>
            </p:cNvPr>
            <p:cNvSpPr/>
            <p:nvPr/>
          </p:nvSpPr>
          <p:spPr>
            <a:xfrm>
              <a:off x="8404630" y="5204123"/>
              <a:ext cx="2102127" cy="165387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xmlns="" id="{AF1809E0-EEBE-4DEB-8C61-2E1A5676AA41}"/>
                </a:ext>
              </a:extLst>
            </p:cNvPr>
            <p:cNvSpPr/>
            <p:nvPr/>
          </p:nvSpPr>
          <p:spPr>
            <a:xfrm>
              <a:off x="0" y="5204123"/>
              <a:ext cx="2102127" cy="165387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xmlns="" id="{AF1809E0-EEBE-4DEB-8C61-2E1A5676AA41}"/>
                </a:ext>
              </a:extLst>
            </p:cNvPr>
            <p:cNvSpPr/>
            <p:nvPr/>
          </p:nvSpPr>
          <p:spPr>
            <a:xfrm>
              <a:off x="4203146" y="5204123"/>
              <a:ext cx="2102127" cy="165387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xmlns="" id="{AF1809E0-EEBE-4DEB-8C61-2E1A5676AA41}"/>
                </a:ext>
              </a:extLst>
            </p:cNvPr>
            <p:cNvSpPr/>
            <p:nvPr/>
          </p:nvSpPr>
          <p:spPr>
            <a:xfrm>
              <a:off x="2101573" y="5204122"/>
              <a:ext cx="2102127" cy="165387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25" name="TextBox 24">
            <a:extLst>
              <a:ext uri="{FF2B5EF4-FFF2-40B4-BE49-F238E27FC236}">
                <a16:creationId xmlns:a16="http://schemas.microsoft.com/office/drawing/2014/main" xmlns="" id="{E096CA70-0FA4-4C69-9A3F-8CEDD606DB28}"/>
              </a:ext>
            </a:extLst>
          </p:cNvPr>
          <p:cNvSpPr txBox="1"/>
          <p:nvPr/>
        </p:nvSpPr>
        <p:spPr>
          <a:xfrm>
            <a:off x="390791" y="5596425"/>
            <a:ext cx="1624094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en-GB" sz="2500" dirty="0" smtClean="0">
                <a:solidFill>
                  <a:srgbClr val="FFFFFF"/>
                </a:solidFill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RDF</a:t>
            </a:r>
            <a:endParaRPr lang="en-GB" sz="2500" dirty="0">
              <a:solidFill>
                <a:srgbClr val="FFFFFF"/>
              </a:solidFill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  <a:p>
            <a:pPr lvl="0" algn="ctr">
              <a:defRPr/>
            </a:pPr>
            <a:r>
              <a:rPr lang="en-GB" sz="2500" dirty="0" err="1" smtClean="0">
                <a:solidFill>
                  <a:srgbClr val="FFFFFF"/>
                </a:solidFill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RDFa</a:t>
            </a:r>
            <a:endParaRPr lang="en-GB" sz="2500" dirty="0" smtClean="0">
              <a:solidFill>
                <a:srgbClr val="FFFFFF"/>
              </a:solidFill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  <a:p>
            <a:pPr lvl="0" algn="ctr">
              <a:defRPr/>
            </a:pPr>
            <a:r>
              <a:rPr kumimoji="0" lang="en-GB" sz="250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GRDDL</a:t>
            </a:r>
            <a:endParaRPr kumimoji="0" lang="en-GB" sz="250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xmlns="" id="{4063F589-818F-47CE-83D1-E8F35397C17A}"/>
              </a:ext>
            </a:extLst>
          </p:cNvPr>
          <p:cNvSpPr txBox="1"/>
          <p:nvPr/>
        </p:nvSpPr>
        <p:spPr>
          <a:xfrm>
            <a:off x="2822841" y="6251877"/>
            <a:ext cx="1624094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en-US" sz="2500" noProof="0" dirty="0" smtClean="0">
                <a:solidFill>
                  <a:srgbClr val="FFFFFF"/>
                </a:solidFill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URIs</a:t>
            </a:r>
            <a:endParaRPr kumimoji="0" lang="en-GB" sz="250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xmlns="" id="{E5CDC466-23DA-4A95-B4EB-C4F5213D4396}"/>
              </a:ext>
            </a:extLst>
          </p:cNvPr>
          <p:cNvSpPr txBox="1"/>
          <p:nvPr/>
        </p:nvSpPr>
        <p:spPr>
          <a:xfrm>
            <a:off x="5223141" y="6251877"/>
            <a:ext cx="1624094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en-US" sz="2500" noProof="0" dirty="0" smtClean="0">
                <a:solidFill>
                  <a:srgbClr val="FFFFFF"/>
                </a:solidFill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DCMI</a:t>
            </a:r>
            <a:endParaRPr kumimoji="0" lang="en-GB" sz="250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xmlns="" id="{03334E38-B15E-4845-8669-45F8FCD9BAF5}"/>
              </a:ext>
            </a:extLst>
          </p:cNvPr>
          <p:cNvSpPr txBox="1"/>
          <p:nvPr/>
        </p:nvSpPr>
        <p:spPr>
          <a:xfrm>
            <a:off x="9924857" y="6244949"/>
            <a:ext cx="2161947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kumimoji="0" lang="en-US" sz="2500" i="0" u="none" strike="noStrike" kern="1200" cap="none" spc="0" normalizeH="0" baseline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Triplos</a:t>
            </a:r>
            <a:r>
              <a:rPr kumimoji="0" lang="en-US" sz="2500" i="0" u="none" strike="noStrike" kern="1200" cap="none" spc="0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 RDF</a:t>
            </a:r>
            <a:endParaRPr kumimoji="0" lang="en-GB" sz="250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71" name="Oval 70">
            <a:extLst>
              <a:ext uri="{FF2B5EF4-FFF2-40B4-BE49-F238E27FC236}">
                <a16:creationId xmlns:a16="http://schemas.microsoft.com/office/drawing/2014/main" xmlns="" id="{49B6C0CB-CEA6-438B-A74C-3452708CFC87}"/>
              </a:ext>
            </a:extLst>
          </p:cNvPr>
          <p:cNvSpPr/>
          <p:nvPr/>
        </p:nvSpPr>
        <p:spPr>
          <a:xfrm>
            <a:off x="11512283" y="243039"/>
            <a:ext cx="451117" cy="451117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8</a:t>
            </a:r>
            <a:endParaRPr lang="en-GB" dirty="0"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61" name="CaixaDeTexto 60"/>
          <p:cNvSpPr txBox="1"/>
          <p:nvPr/>
        </p:nvSpPr>
        <p:spPr>
          <a:xfrm>
            <a:off x="865848" y="1262356"/>
            <a:ext cx="10131228" cy="29731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 algn="just">
              <a:lnSpc>
                <a:spcPct val="80000"/>
              </a:lnSpc>
              <a:spcBef>
                <a:spcPts val="1000"/>
              </a:spcBef>
              <a:buFont typeface="Wingdings" panose="05000000000000000000" pitchFamily="2" charset="2"/>
              <a:buChar char="Ø"/>
              <a:defRPr/>
            </a:pPr>
            <a:r>
              <a:rPr lang="pt-BR" sz="2600" dirty="0" smtClean="0"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A interoperabilidade semântica é baseada na utilização correta e precisa da semântica formal RDF, incorporada no modelo de dados do grafo RDF e nos vocábulos baseados no RDF. Nesse sentido, semântica não se refere a definições em linguagem natural bem formadas, refere-se a relações estabelecidas entre termos e regras para utilização de conclusões automáticas – inferências lógicas. Isto inclui a utilização de </a:t>
            </a:r>
            <a:r>
              <a:rPr lang="pt-BR" sz="2600" dirty="0" err="1" smtClean="0"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URIs</a:t>
            </a:r>
            <a:r>
              <a:rPr lang="pt-BR" sz="2600" dirty="0" smtClean="0"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 e a conformidade de domínios, contra domínios e relações de </a:t>
            </a:r>
            <a:r>
              <a:rPr lang="pt-BR" sz="2600" dirty="0" err="1" smtClean="0"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sub-propriedades</a:t>
            </a:r>
            <a:r>
              <a:rPr lang="pt-BR" sz="2600" dirty="0" smtClean="0"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 formais.</a:t>
            </a:r>
            <a:endParaRPr lang="pt-BR" sz="2600" dirty="0"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62" name="Símbolo de 'Não' 61"/>
          <p:cNvSpPr/>
          <p:nvPr/>
        </p:nvSpPr>
        <p:spPr>
          <a:xfrm>
            <a:off x="7770366" y="4953487"/>
            <a:ext cx="1181437" cy="1014770"/>
          </a:xfrm>
          <a:prstGeom prst="noSmoking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63" name="TextBox 58">
            <a:extLst>
              <a:ext uri="{FF2B5EF4-FFF2-40B4-BE49-F238E27FC236}">
                <a16:creationId xmlns:a16="http://schemas.microsoft.com/office/drawing/2014/main" xmlns="" id="{1DC5CF9E-B314-4F68-80D8-9A9A658BDEAF}"/>
              </a:ext>
            </a:extLst>
          </p:cNvPr>
          <p:cNvSpPr txBox="1"/>
          <p:nvPr/>
        </p:nvSpPr>
        <p:spPr>
          <a:xfrm>
            <a:off x="6991521" y="5029985"/>
            <a:ext cx="273912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kumimoji="0" lang="en-US" sz="2500" i="0" u="none" strike="noStrike" kern="1200" cap="none" spc="0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Abstract</a:t>
            </a:r>
            <a:r>
              <a:rPr kumimoji="0" lang="en-US" sz="2500" i="0" u="none" strike="noStrike" kern="1200" cap="none" spc="0" normalizeH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 Model</a:t>
            </a:r>
          </a:p>
          <a:p>
            <a:pPr lvl="0" algn="ctr">
              <a:defRPr/>
            </a:pPr>
            <a:r>
              <a:rPr lang="en-US" sz="2500" baseline="0" noProof="0" dirty="0" smtClean="0">
                <a:solidFill>
                  <a:srgbClr val="FFFFFF"/>
                </a:solidFill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DCMI</a:t>
            </a:r>
            <a:endParaRPr kumimoji="0" lang="en-GB" sz="250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16" name="TextBox 4">
            <a:extLst>
              <a:ext uri="{FF2B5EF4-FFF2-40B4-BE49-F238E27FC236}">
                <a16:creationId xmlns="" xmlns:a16="http://schemas.microsoft.com/office/drawing/2014/main" id="{6699AC3C-FE44-4341-B799-F20DE8937C2B}"/>
              </a:ext>
            </a:extLst>
          </p:cNvPr>
          <p:cNvSpPr txBox="1"/>
          <p:nvPr/>
        </p:nvSpPr>
        <p:spPr>
          <a:xfrm>
            <a:off x="1202749" y="235148"/>
            <a:ext cx="9673702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en-US" sz="3500" dirty="0" err="1">
                <a:solidFill>
                  <a:schemeClr val="tx2">
                    <a:lumMod val="85000"/>
                    <a:lumOff val="15000"/>
                  </a:schemeClr>
                </a:solidFill>
                <a:latin typeface="Open Sans" panose="020B0606030504020204" pitchFamily="34" charset="0"/>
              </a:rPr>
              <a:t>Nível</a:t>
            </a:r>
            <a:r>
              <a:rPr lang="en-US" sz="3500" dirty="0">
                <a:solidFill>
                  <a:schemeClr val="tx2">
                    <a:lumMod val="85000"/>
                    <a:lumOff val="15000"/>
                  </a:schemeClr>
                </a:solidFill>
                <a:latin typeface="Open Sans" panose="020B0606030504020204" pitchFamily="34" charset="0"/>
              </a:rPr>
              <a:t> 2 - Formal </a:t>
            </a:r>
            <a:r>
              <a:rPr lang="en-US" sz="3500" dirty="0" smtClean="0">
                <a:solidFill>
                  <a:schemeClr val="tx2">
                    <a:lumMod val="85000"/>
                    <a:lumOff val="15000"/>
                  </a:schemeClr>
                </a:solidFill>
                <a:latin typeface="Open Sans" panose="020B0606030504020204" pitchFamily="34" charset="0"/>
              </a:rPr>
              <a:t>semantic interoperability</a:t>
            </a:r>
            <a:endParaRPr lang="en-US" sz="3500" dirty="0">
              <a:solidFill>
                <a:schemeClr val="tx2">
                  <a:lumMod val="85000"/>
                  <a:lumOff val="15000"/>
                </a:schemeClr>
              </a:solidFill>
              <a:latin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69307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405585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pt-BR" sz="3900" u="sng" dirty="0" smtClean="0"/>
              <a:t>Interoperabilidade Semântica</a:t>
            </a:r>
            <a:r>
              <a:rPr lang="pt-BR" sz="3900" dirty="0" smtClean="0"/>
              <a:t>: </a:t>
            </a:r>
            <a:r>
              <a:rPr lang="pt-BR" sz="2800" dirty="0" smtClean="0"/>
              <a:t>quando se acrescenta um elemento em um conjunto de </a:t>
            </a:r>
            <a:r>
              <a:rPr lang="pt-BR" sz="2800" dirty="0" err="1" smtClean="0"/>
              <a:t>metadados</a:t>
            </a:r>
            <a:r>
              <a:rPr lang="pt-BR" sz="2800" dirty="0" smtClean="0"/>
              <a:t>, tem-se alguns valores comumente utilizados por grupos de pessoas ou grupos de países, como o elemento data: </a:t>
            </a:r>
            <a:br>
              <a:rPr lang="pt-BR" sz="2800" dirty="0" smtClean="0"/>
            </a:br>
            <a:r>
              <a:rPr lang="pt-BR" sz="3900" b="1" u="sng" dirty="0" smtClean="0"/>
              <a:t>10/12/06</a:t>
            </a:r>
            <a:r>
              <a:rPr lang="pt-BR" sz="3900" u="sng" dirty="0" smtClean="0"/>
              <a:t>.</a:t>
            </a:r>
            <a:endParaRPr lang="pt-BR" sz="3900" u="sng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2311145"/>
            <a:ext cx="10515600" cy="435133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pt-BR" dirty="0" smtClean="0"/>
              <a:t>O que significa?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dirty="0" smtClean="0"/>
              <a:t>10 de dezembro de 2006?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dirty="0" smtClean="0"/>
              <a:t>12 de outubro de 2006?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dirty="0" smtClean="0"/>
              <a:t>6 de dezembro de 2010?</a:t>
            </a:r>
          </a:p>
          <a:p>
            <a:pPr>
              <a:buFont typeface="Wingdings" panose="05000000000000000000" pitchFamily="2" charset="2"/>
              <a:buChar char="Ø"/>
            </a:pPr>
            <a:endParaRPr lang="pt-BR" dirty="0"/>
          </a:p>
          <a:p>
            <a:pPr>
              <a:buFont typeface="Wingdings" panose="05000000000000000000" pitchFamily="2" charset="2"/>
              <a:buChar char="Ø"/>
            </a:pPr>
            <a:r>
              <a:rPr lang="pt-BR" dirty="0" smtClean="0"/>
              <a:t>Como interpretar este valor e relacioná-lo com o que se deseja?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dirty="0" smtClean="0"/>
              <a:t>A menos que sejam utilizadas regras precisas, os dados agregados podem se tornar inúteis.</a:t>
            </a:r>
          </a:p>
          <a:p>
            <a:pPr>
              <a:buFont typeface="Wingdings" panose="05000000000000000000" pitchFamily="2" charset="2"/>
              <a:buChar char="Ø"/>
            </a:pPr>
            <a:endParaRPr lang="pt-BR" dirty="0" smtClean="0"/>
          </a:p>
          <a:p>
            <a:pPr>
              <a:buFont typeface="Wingdings" panose="05000000000000000000" pitchFamily="2" charset="2"/>
              <a:buChar char="Ø"/>
            </a:pPr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8496638" y="6489811"/>
            <a:ext cx="361714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500" dirty="0" smtClean="0"/>
              <a:t>AAAA-MM-DD/ISO 8601/W3C</a:t>
            </a:r>
            <a:endParaRPr lang="pt-BR" sz="1500" dirty="0"/>
          </a:p>
        </p:txBody>
      </p:sp>
      <p:sp>
        <p:nvSpPr>
          <p:cNvPr id="5" name="Oval 36">
            <a:extLst>
              <a:ext uri="{FF2B5EF4-FFF2-40B4-BE49-F238E27FC236}">
                <a16:creationId xmlns="" xmlns:a16="http://schemas.microsoft.com/office/drawing/2014/main" id="{B47E0894-5FF6-4780-839E-0268CFD65858}"/>
              </a:ext>
            </a:extLst>
          </p:cNvPr>
          <p:cNvSpPr/>
          <p:nvPr/>
        </p:nvSpPr>
        <p:spPr>
          <a:xfrm>
            <a:off x="11512283" y="243039"/>
            <a:ext cx="451117" cy="451117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9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93799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5">
      <a:dk1>
        <a:srgbClr val="282F39"/>
      </a:dk1>
      <a:lt1>
        <a:srgbClr val="FFFFFF"/>
      </a:lt1>
      <a:dk2>
        <a:srgbClr val="000000"/>
      </a:dk2>
      <a:lt2>
        <a:srgbClr val="EEEEEE"/>
      </a:lt2>
      <a:accent1>
        <a:srgbClr val="C2C923"/>
      </a:accent1>
      <a:accent2>
        <a:srgbClr val="42AFB6"/>
      </a:accent2>
      <a:accent3>
        <a:srgbClr val="074D67"/>
      </a:accent3>
      <a:accent4>
        <a:srgbClr val="CB1B4A"/>
      </a:accent4>
      <a:accent5>
        <a:srgbClr val="FCB414"/>
      </a:accent5>
      <a:accent6>
        <a:srgbClr val="007A7D"/>
      </a:accent6>
      <a:hlink>
        <a:srgbClr val="1EB7EF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16065</TotalTime>
  <Words>859</Words>
  <Application>Microsoft Office PowerPoint</Application>
  <PresentationFormat>Personalizar</PresentationFormat>
  <Paragraphs>120</Paragraphs>
  <Slides>15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15</vt:i4>
      </vt:variant>
    </vt:vector>
  </HeadingPairs>
  <TitlesOfParts>
    <vt:vector size="16" baseType="lpstr">
      <vt:lpstr>Office Theme</vt:lpstr>
      <vt:lpstr>Slide 1</vt:lpstr>
      <vt:lpstr>Slide 2</vt:lpstr>
      <vt:lpstr>Interoperabilidade:</vt:lpstr>
      <vt:lpstr>Introdução:</vt:lpstr>
      <vt:lpstr>Slide 5</vt:lpstr>
      <vt:lpstr>Slide 6</vt:lpstr>
      <vt:lpstr>Os 15 Elementos Dublin Core - DCMES</vt:lpstr>
      <vt:lpstr>Slide 8</vt:lpstr>
      <vt:lpstr>Interoperabilidade Semântica: quando se acrescenta um elemento em um conjunto de metadados, tem-se alguns valores comumente utilizados por grupos de pessoas ou grupos de países, como o elemento data:  10/12/06.</vt:lpstr>
      <vt:lpstr>Slide 10</vt:lpstr>
      <vt:lpstr>Abstract Model DCMI</vt:lpstr>
      <vt:lpstr>Slide 12</vt:lpstr>
      <vt:lpstr>Slide 13</vt:lpstr>
      <vt:lpstr>Outras iniciativas sobre regras e esquemas de codificação:</vt:lpstr>
      <vt:lpstr>Slide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Igor</dc:creator>
  <cp:lastModifiedBy>Roberto</cp:lastModifiedBy>
  <cp:revision>1085</cp:revision>
  <dcterms:created xsi:type="dcterms:W3CDTF">2017-12-05T16:25:52Z</dcterms:created>
  <dcterms:modified xsi:type="dcterms:W3CDTF">2019-10-08T01:42:56Z</dcterms:modified>
</cp:coreProperties>
</file>